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comments/modernComment_13E_60F50B9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49" r:id="rId2"/>
    <p:sldMasterId id="2147483770" r:id="rId3"/>
    <p:sldMasterId id="2147483782" r:id="rId4"/>
  </p:sldMasterIdLst>
  <p:notesMasterIdLst>
    <p:notesMasterId r:id="rId104"/>
  </p:notesMasterIdLst>
  <p:sldIdLst>
    <p:sldId id="369" r:id="rId5"/>
    <p:sldId id="443" r:id="rId6"/>
    <p:sldId id="458" r:id="rId7"/>
    <p:sldId id="474" r:id="rId8"/>
    <p:sldId id="475" r:id="rId9"/>
    <p:sldId id="344" r:id="rId10"/>
    <p:sldId id="362" r:id="rId11"/>
    <p:sldId id="360" r:id="rId12"/>
    <p:sldId id="364" r:id="rId13"/>
    <p:sldId id="413" r:id="rId14"/>
    <p:sldId id="289" r:id="rId15"/>
    <p:sldId id="290" r:id="rId16"/>
    <p:sldId id="287" r:id="rId17"/>
    <p:sldId id="259" r:id="rId18"/>
    <p:sldId id="365" r:id="rId19"/>
    <p:sldId id="294" r:id="rId20"/>
    <p:sldId id="261" r:id="rId21"/>
    <p:sldId id="264" r:id="rId22"/>
    <p:sldId id="263" r:id="rId23"/>
    <p:sldId id="323" r:id="rId24"/>
    <p:sldId id="328" r:id="rId25"/>
    <p:sldId id="330" r:id="rId26"/>
    <p:sldId id="331" r:id="rId27"/>
    <p:sldId id="366" r:id="rId28"/>
    <p:sldId id="324" r:id="rId29"/>
    <p:sldId id="273" r:id="rId30"/>
    <p:sldId id="274" r:id="rId31"/>
    <p:sldId id="277" r:id="rId32"/>
    <p:sldId id="415" r:id="rId33"/>
    <p:sldId id="285" r:id="rId34"/>
    <p:sldId id="387" r:id="rId35"/>
    <p:sldId id="394" r:id="rId36"/>
    <p:sldId id="437" r:id="rId37"/>
    <p:sldId id="377" r:id="rId38"/>
    <p:sldId id="375" r:id="rId39"/>
    <p:sldId id="373" r:id="rId40"/>
    <p:sldId id="371" r:id="rId41"/>
    <p:sldId id="382" r:id="rId42"/>
    <p:sldId id="356" r:id="rId43"/>
    <p:sldId id="357" r:id="rId44"/>
    <p:sldId id="406" r:id="rId45"/>
    <p:sldId id="384" r:id="rId46"/>
    <p:sldId id="386" r:id="rId47"/>
    <p:sldId id="368" r:id="rId48"/>
    <p:sldId id="296" r:id="rId49"/>
    <p:sldId id="297" r:id="rId50"/>
    <p:sldId id="407" r:id="rId51"/>
    <p:sldId id="295" r:id="rId52"/>
    <p:sldId id="298" r:id="rId53"/>
    <p:sldId id="416" r:id="rId54"/>
    <p:sldId id="417" r:id="rId55"/>
    <p:sldId id="389" r:id="rId56"/>
    <p:sldId id="392" r:id="rId57"/>
    <p:sldId id="293" r:id="rId58"/>
    <p:sldId id="438" r:id="rId59"/>
    <p:sldId id="318" r:id="rId60"/>
    <p:sldId id="434" r:id="rId61"/>
    <p:sldId id="436" r:id="rId62"/>
    <p:sldId id="396" r:id="rId63"/>
    <p:sldId id="398" r:id="rId64"/>
    <p:sldId id="430" r:id="rId65"/>
    <p:sldId id="400" r:id="rId66"/>
    <p:sldId id="426" r:id="rId67"/>
    <p:sldId id="325" r:id="rId68"/>
    <p:sldId id="431" r:id="rId69"/>
    <p:sldId id="329" r:id="rId70"/>
    <p:sldId id="300" r:id="rId71"/>
    <p:sldId id="301" r:id="rId72"/>
    <p:sldId id="422" r:id="rId73"/>
    <p:sldId id="423" r:id="rId74"/>
    <p:sldId id="304" r:id="rId75"/>
    <p:sldId id="305" r:id="rId76"/>
    <p:sldId id="306" r:id="rId77"/>
    <p:sldId id="307" r:id="rId78"/>
    <p:sldId id="432" r:id="rId79"/>
    <p:sldId id="327" r:id="rId80"/>
    <p:sldId id="427" r:id="rId81"/>
    <p:sldId id="428" r:id="rId82"/>
    <p:sldId id="433" r:id="rId83"/>
    <p:sldId id="310" r:id="rId84"/>
    <p:sldId id="311" r:id="rId85"/>
    <p:sldId id="312" r:id="rId86"/>
    <p:sldId id="419" r:id="rId87"/>
    <p:sldId id="420" r:id="rId88"/>
    <p:sldId id="315" r:id="rId89"/>
    <p:sldId id="316" r:id="rId90"/>
    <p:sldId id="317" r:id="rId91"/>
    <p:sldId id="446" r:id="rId92"/>
    <p:sldId id="456" r:id="rId93"/>
    <p:sldId id="455" r:id="rId94"/>
    <p:sldId id="408" r:id="rId95"/>
    <p:sldId id="403" r:id="rId96"/>
    <p:sldId id="404" r:id="rId97"/>
    <p:sldId id="453" r:id="rId98"/>
    <p:sldId id="440" r:id="rId99"/>
    <p:sldId id="412" r:id="rId100"/>
    <p:sldId id="409" r:id="rId101"/>
    <p:sldId id="410" r:id="rId102"/>
    <p:sldId id="411"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B67FEB-AACE-697B-A5E9-68701F0577D5}" name="es-PeterMagdy2022" initials="es" userId="S::es-petermagdy2022@alexu.edu.eg::1a8b00a5-f21c-4459-b125-b7d9e0778309" providerId="AD"/>
  <p188:author id="{1EA4B7F3-7BEC-523F-72CC-6FBDA5110E44}" name="es-KirollosAdel2022" initials="eK" userId="es-KirollosAdel2022"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698B8"/>
    <a:srgbClr val="DEEBFA"/>
    <a:srgbClr val="E1DFE6"/>
    <a:srgbClr val="CCB7EB"/>
    <a:srgbClr val="78A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FBFC1-B272-7130-B406-FF9D8CD500D2}" v="1" dt="2022-07-06T19:58:28.827"/>
    <p1510:client id="{09446FC0-9501-82C3-F1E1-61B1A8422BFE}" v="509" dt="2022-07-06T19:37:36.760"/>
    <p1510:client id="{12786B4A-F0C1-6E23-5FE6-98CB2FDFF9C0}" v="62" dt="2022-07-06T20:07:53.234"/>
    <p1510:client id="{1AE8672B-F6E9-165C-69B9-60B7BBF5F7C7}" v="399" dt="2022-07-07T01:16:02.694"/>
    <p1510:client id="{1F31022B-F56B-DD52-B748-5FB89A45E359}" v="491" dt="2022-07-06T19:42:04.047"/>
    <p1510:client id="{2C7CA028-B071-EDAA-D710-ABD79FBD3BD6}" v="76" dt="2022-07-06T17:34:55.859"/>
    <p1510:client id="{35A7A00F-B889-2094-2CEA-04BC38EB1352}" v="6" dt="2022-07-06T23:26:20.348"/>
    <p1510:client id="{3EEAA786-FBD9-83AC-93EA-21A944577921}" v="318" dt="2022-07-06T21:08:29.556"/>
    <p1510:client id="{493059BD-8ABC-9ED6-2FAD-13EF61776ECC}" v="58" dt="2022-07-06T14:39:29.053"/>
    <p1510:client id="{4BEA0E71-E17D-279E-A8C3-E9B70D602AF7}" v="147" dt="2022-07-07T01:07:15.340"/>
    <p1510:client id="{5374FDBC-67B4-D7D3-C655-2B7962EB59EC}" v="15" dt="2022-07-06T20:58:10.512"/>
    <p1510:client id="{57BB7B7A-CBB3-E8EB-0A1B-E50E747DE173}" v="113" dt="2022-07-07T00:12:27.101"/>
    <p1510:client id="{5C1A7B02-CEC8-CCEB-16C1-38B1740EBC10}" v="15" dt="2022-07-06T19:07:56.989"/>
    <p1510:client id="{62E15F9D-02FE-D9A7-4067-718FB5467470}" v="44" dt="2022-07-07T00:55:31.494"/>
    <p1510:client id="{67EA92FA-D0D7-945E-EAB1-8E706F672053}" v="13" dt="2022-07-07T01:11:46.461"/>
    <p1510:client id="{7B5C1E41-7040-12FC-1ED8-4F02CF72DE9C}" v="580" dt="2022-07-06T18:45:50.927"/>
    <p1510:client id="{D36E744D-9F48-3BF5-1B4A-985F30CC3179}" v="65" dt="2022-07-06T23:46:57.827"/>
    <p1510:client id="{E7615C3B-A584-4D41-8E83-F7DCEEFE6DB1}" v="4247" dt="2022-07-06T23:26:28.504"/>
    <p1510:client id="{E8C7125C-E483-659A-0430-3BAC7E0733F3}" v="16" dt="2022-07-06T14:53:53.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omments/modernComment_13E_60F50B94.xml><?xml version="1.0" encoding="utf-8"?>
<p188:cmLst xmlns:a="http://schemas.openxmlformats.org/drawingml/2006/main" xmlns:r="http://schemas.openxmlformats.org/officeDocument/2006/relationships" xmlns:p188="http://schemas.microsoft.com/office/powerpoint/2018/8/main">
  <p188:cm id="{C7C4D612-FA11-45A1-A5AA-C6DEC3D16361}" authorId="{6BB67FEB-AACE-697B-A5E9-68701F0577D5}" created="2022-06-29T09:53:21.999">
    <pc:sldMkLst xmlns:pc="http://schemas.microsoft.com/office/powerpoint/2013/main/command">
      <pc:docMk/>
      <pc:sldMk cId="1626672020" sldId="318"/>
    </pc:sldMkLst>
    <p188:txBody>
      <a:bodyPr/>
      <a:lstStyle/>
      <a:p>
        <a:r>
          <a:rPr lang="en-US"/>
          <a:t>[@es-KirollosAdel2022]  why ?</a:t>
        </a:r>
      </a:p>
    </p188:txBody>
  </p188:cm>
</p188:cmLst>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57520-6575-4AEE-AACC-FA93E41A2B91}"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115DB0C1-7281-4BA8-AAD4-D9719756A3F8}">
      <dgm:prSet phldr="0"/>
      <dgm:spPr/>
      <dgm:t>
        <a:bodyPr/>
        <a:lstStyle/>
        <a:p>
          <a:pPr rtl="0"/>
          <a:r>
            <a:rPr lang="en-US"/>
            <a:t>Introduction</a:t>
          </a:r>
        </a:p>
      </dgm:t>
    </dgm:pt>
    <dgm:pt modelId="{F74A5C9C-0D16-4CE7-A3D3-E616EAF52254}" type="parTrans" cxnId="{E274D5FD-7C5F-44B3-B744-582C15983004}">
      <dgm:prSet/>
      <dgm:spPr/>
      <dgm:t>
        <a:bodyPr/>
        <a:lstStyle/>
        <a:p>
          <a:endParaRPr lang="en-US"/>
        </a:p>
      </dgm:t>
    </dgm:pt>
    <dgm:pt modelId="{2845137A-545B-47BA-B1E8-7FA32792E867}" type="sibTrans" cxnId="{E274D5FD-7C5F-44B3-B744-582C15983004}">
      <dgm:prSet/>
      <dgm:spPr/>
      <dgm:t>
        <a:bodyPr/>
        <a:lstStyle/>
        <a:p>
          <a:endParaRPr lang="en-US"/>
        </a:p>
      </dgm:t>
    </dgm:pt>
    <dgm:pt modelId="{C48CA716-B0BC-45C0-8EBA-71200C5944F1}">
      <dgm:prSet phldr="0"/>
      <dgm:spPr/>
      <dgm:t>
        <a:bodyPr/>
        <a:lstStyle/>
        <a:p>
          <a:r>
            <a:rPr lang="en-US"/>
            <a:t>Menna Mohamed</a:t>
          </a:r>
        </a:p>
      </dgm:t>
    </dgm:pt>
    <dgm:pt modelId="{2A7684C3-636A-45B2-8ECF-05ABE8BBB66D}" type="parTrans" cxnId="{9D70CB3A-8DB2-4FAE-B146-E550B7D56DF9}">
      <dgm:prSet/>
      <dgm:spPr/>
      <dgm:t>
        <a:bodyPr/>
        <a:lstStyle/>
        <a:p>
          <a:endParaRPr lang="en-US"/>
        </a:p>
      </dgm:t>
    </dgm:pt>
    <dgm:pt modelId="{F7427208-950A-415D-AD84-ABD0101E12A2}" type="sibTrans" cxnId="{9D70CB3A-8DB2-4FAE-B146-E550B7D56DF9}">
      <dgm:prSet/>
      <dgm:spPr/>
      <dgm:t>
        <a:bodyPr/>
        <a:lstStyle/>
        <a:p>
          <a:endParaRPr lang="en-US"/>
        </a:p>
      </dgm:t>
    </dgm:pt>
    <dgm:pt modelId="{5DBF658B-408A-4E77-80A6-A79658BCB5AE}">
      <dgm:prSet phldr="0"/>
      <dgm:spPr/>
      <dgm:t>
        <a:bodyPr/>
        <a:lstStyle/>
        <a:p>
          <a:r>
            <a:rPr lang="en-US"/>
            <a:t>Peter Magdy</a:t>
          </a:r>
        </a:p>
      </dgm:t>
    </dgm:pt>
    <dgm:pt modelId="{4954914C-07D8-4626-8A05-62584D14B48A}" type="parTrans" cxnId="{3EC029BC-0E51-4BEF-9E18-03E2AB70A0CE}">
      <dgm:prSet/>
      <dgm:spPr/>
      <dgm:t>
        <a:bodyPr/>
        <a:lstStyle/>
        <a:p>
          <a:endParaRPr lang="en-US"/>
        </a:p>
      </dgm:t>
    </dgm:pt>
    <dgm:pt modelId="{9B5CC1B7-537C-4E67-B0A8-06F7DA267D71}" type="sibTrans" cxnId="{3EC029BC-0E51-4BEF-9E18-03E2AB70A0CE}">
      <dgm:prSet/>
      <dgm:spPr/>
      <dgm:t>
        <a:bodyPr/>
        <a:lstStyle/>
        <a:p>
          <a:endParaRPr lang="en-US"/>
        </a:p>
      </dgm:t>
    </dgm:pt>
    <dgm:pt modelId="{87BA5806-6351-4C9B-A04E-8BF7234A7D7D}">
      <dgm:prSet phldr="0"/>
      <dgm:spPr/>
      <dgm:t>
        <a:bodyPr/>
        <a:lstStyle/>
        <a:p>
          <a:r>
            <a:rPr lang="en-US"/>
            <a:t>Ashraf Hussein</a:t>
          </a:r>
        </a:p>
      </dgm:t>
    </dgm:pt>
    <dgm:pt modelId="{BA79DEA8-68C2-4DA4-8C3C-F45620780719}" type="parTrans" cxnId="{C8D70AB1-668D-4A42-ADD9-D2CF7C4807FC}">
      <dgm:prSet/>
      <dgm:spPr/>
      <dgm:t>
        <a:bodyPr/>
        <a:lstStyle/>
        <a:p>
          <a:endParaRPr lang="en-US"/>
        </a:p>
      </dgm:t>
    </dgm:pt>
    <dgm:pt modelId="{B3B96A80-777E-460F-AB6F-BD879E02E0FA}" type="sibTrans" cxnId="{C8D70AB1-668D-4A42-ADD9-D2CF7C4807FC}">
      <dgm:prSet/>
      <dgm:spPr/>
      <dgm:t>
        <a:bodyPr/>
        <a:lstStyle/>
        <a:p>
          <a:endParaRPr lang="en-US"/>
        </a:p>
      </dgm:t>
    </dgm:pt>
    <dgm:pt modelId="{7F564FD2-30C3-4C44-9F3D-6632BD8CA5AB}">
      <dgm:prSet phldr="0"/>
      <dgm:spPr/>
      <dgm:t>
        <a:bodyPr/>
        <a:lstStyle/>
        <a:p>
          <a:pPr rtl="0"/>
          <a:r>
            <a:rPr lang="en-US"/>
            <a:t>CAD system</a:t>
          </a:r>
        </a:p>
      </dgm:t>
    </dgm:pt>
    <dgm:pt modelId="{D594A64E-DC7D-44AD-9EC3-78A52DFCFEF9}" type="parTrans" cxnId="{3F96E912-533C-4DAA-9FD8-570BF9E046F0}">
      <dgm:prSet/>
      <dgm:spPr/>
      <dgm:t>
        <a:bodyPr/>
        <a:lstStyle/>
        <a:p>
          <a:endParaRPr lang="en-US"/>
        </a:p>
      </dgm:t>
    </dgm:pt>
    <dgm:pt modelId="{70D7F2EC-1C2A-480E-8A4E-B08B8F2D6306}" type="sibTrans" cxnId="{3F96E912-533C-4DAA-9FD8-570BF9E046F0}">
      <dgm:prSet/>
      <dgm:spPr/>
      <dgm:t>
        <a:bodyPr/>
        <a:lstStyle/>
        <a:p>
          <a:endParaRPr lang="en-US"/>
        </a:p>
      </dgm:t>
    </dgm:pt>
    <dgm:pt modelId="{4BF8F2AA-42C4-427B-AD6B-5EE116FE8E8C}">
      <dgm:prSet phldr="0"/>
      <dgm:spPr/>
      <dgm:t>
        <a:bodyPr/>
        <a:lstStyle/>
        <a:p>
          <a:r>
            <a:rPr lang="en-US"/>
            <a:t>Eyad Ahmed</a:t>
          </a:r>
        </a:p>
      </dgm:t>
    </dgm:pt>
    <dgm:pt modelId="{510D929F-74D5-4576-A8D0-D7F985CB13C9}" type="parTrans" cxnId="{F7404002-9021-43EE-B143-40B564EDB8A3}">
      <dgm:prSet/>
      <dgm:spPr/>
      <dgm:t>
        <a:bodyPr/>
        <a:lstStyle/>
        <a:p>
          <a:endParaRPr lang="en-US"/>
        </a:p>
      </dgm:t>
    </dgm:pt>
    <dgm:pt modelId="{BA718A21-84FD-4571-A4AF-66257009FDBA}" type="sibTrans" cxnId="{F7404002-9021-43EE-B143-40B564EDB8A3}">
      <dgm:prSet/>
      <dgm:spPr/>
      <dgm:t>
        <a:bodyPr/>
        <a:lstStyle/>
        <a:p>
          <a:endParaRPr lang="en-US"/>
        </a:p>
      </dgm:t>
    </dgm:pt>
    <dgm:pt modelId="{E1B48046-A249-4ED8-8D07-78CC5D0F39D7}">
      <dgm:prSet phldr="0"/>
      <dgm:spPr/>
      <dgm:t>
        <a:bodyPr/>
        <a:lstStyle/>
        <a:p>
          <a:r>
            <a:rPr lang="en-US"/>
            <a:t>Kirollos Adel</a:t>
          </a:r>
        </a:p>
      </dgm:t>
    </dgm:pt>
    <dgm:pt modelId="{B76B255B-D479-4CD5-80A8-6109D97E86FB}" type="parTrans" cxnId="{D78E8850-D3A0-42BF-90AE-CF64E2630B90}">
      <dgm:prSet/>
      <dgm:spPr/>
      <dgm:t>
        <a:bodyPr/>
        <a:lstStyle/>
        <a:p>
          <a:endParaRPr lang="en-US"/>
        </a:p>
      </dgm:t>
    </dgm:pt>
    <dgm:pt modelId="{75943DEB-3825-4FAD-A755-2DD77CD6B3C0}" type="sibTrans" cxnId="{D78E8850-D3A0-42BF-90AE-CF64E2630B90}">
      <dgm:prSet/>
      <dgm:spPr/>
      <dgm:t>
        <a:bodyPr/>
        <a:lstStyle/>
        <a:p>
          <a:endParaRPr lang="en-US"/>
        </a:p>
      </dgm:t>
    </dgm:pt>
    <dgm:pt modelId="{F7A355FB-A478-40CD-A525-DF01822D88D8}">
      <dgm:prSet phldr="0"/>
      <dgm:spPr/>
      <dgm:t>
        <a:bodyPr/>
        <a:lstStyle/>
        <a:p>
          <a:r>
            <a:rPr lang="en-US"/>
            <a:t>Experimental results</a:t>
          </a:r>
        </a:p>
      </dgm:t>
    </dgm:pt>
    <dgm:pt modelId="{FBE6A328-F758-4631-A973-133F7382B12E}" type="parTrans" cxnId="{9D019714-3A62-4769-BE71-33313A1B885F}">
      <dgm:prSet/>
      <dgm:spPr/>
      <dgm:t>
        <a:bodyPr/>
        <a:lstStyle/>
        <a:p>
          <a:endParaRPr lang="en-US"/>
        </a:p>
      </dgm:t>
    </dgm:pt>
    <dgm:pt modelId="{C26E9DBB-CC13-40C4-B81E-4BD58FABAB0D}" type="sibTrans" cxnId="{9D019714-3A62-4769-BE71-33313A1B885F}">
      <dgm:prSet/>
      <dgm:spPr/>
      <dgm:t>
        <a:bodyPr/>
        <a:lstStyle/>
        <a:p>
          <a:endParaRPr lang="en-US"/>
        </a:p>
      </dgm:t>
    </dgm:pt>
    <dgm:pt modelId="{E29EEE9C-3F5E-4D3B-B023-62CEAEA86369}">
      <dgm:prSet phldr="0"/>
      <dgm:spPr/>
      <dgm:t>
        <a:bodyPr/>
        <a:lstStyle/>
        <a:p>
          <a:r>
            <a:rPr lang="en-US"/>
            <a:t>Monica Said</a:t>
          </a:r>
        </a:p>
      </dgm:t>
    </dgm:pt>
    <dgm:pt modelId="{F68E9DCC-DC87-47DC-AA2D-47D7A9EB7B2B}" type="parTrans" cxnId="{CE0D175E-E6BC-4A3B-8438-1D9DB79077ED}">
      <dgm:prSet/>
      <dgm:spPr/>
      <dgm:t>
        <a:bodyPr/>
        <a:lstStyle/>
        <a:p>
          <a:endParaRPr lang="en-US"/>
        </a:p>
      </dgm:t>
    </dgm:pt>
    <dgm:pt modelId="{7AF8E98A-B21C-439D-B865-1EF02AD3F991}" type="sibTrans" cxnId="{CE0D175E-E6BC-4A3B-8438-1D9DB79077ED}">
      <dgm:prSet/>
      <dgm:spPr/>
      <dgm:t>
        <a:bodyPr/>
        <a:lstStyle/>
        <a:p>
          <a:endParaRPr lang="en-US"/>
        </a:p>
      </dgm:t>
    </dgm:pt>
    <dgm:pt modelId="{A995031B-B199-4CCB-9466-1EAE3231E5B4}">
      <dgm:prSet phldr="0"/>
      <dgm:spPr/>
      <dgm:t>
        <a:bodyPr/>
        <a:lstStyle/>
        <a:p>
          <a:r>
            <a:rPr lang="en-US"/>
            <a:t>Mina </a:t>
          </a:r>
          <a:r>
            <a:rPr lang="en-US" err="1"/>
            <a:t>Gebraiel</a:t>
          </a:r>
        </a:p>
      </dgm:t>
    </dgm:pt>
    <dgm:pt modelId="{EB5D541B-6187-43C4-A3DB-DFFF65FB653D}" type="parTrans" cxnId="{76A159BC-5A2B-4A21-8C67-24FC6F67AD46}">
      <dgm:prSet/>
      <dgm:spPr/>
      <dgm:t>
        <a:bodyPr/>
        <a:lstStyle/>
        <a:p>
          <a:endParaRPr lang="en-US"/>
        </a:p>
      </dgm:t>
    </dgm:pt>
    <dgm:pt modelId="{1414B1AE-12B2-4E1C-BA33-DDB45AB5D30B}" type="sibTrans" cxnId="{76A159BC-5A2B-4A21-8C67-24FC6F67AD46}">
      <dgm:prSet/>
      <dgm:spPr/>
      <dgm:t>
        <a:bodyPr/>
        <a:lstStyle/>
        <a:p>
          <a:endParaRPr lang="en-US"/>
        </a:p>
      </dgm:t>
    </dgm:pt>
    <dgm:pt modelId="{5F27BBE3-EB41-4014-A16F-4845A0F1C1D8}">
      <dgm:prSet phldr="0"/>
      <dgm:spPr/>
      <dgm:t>
        <a:bodyPr/>
        <a:lstStyle/>
        <a:p>
          <a:r>
            <a:rPr lang="en-US"/>
            <a:t>Conclusion &amp; Future work</a:t>
          </a:r>
        </a:p>
      </dgm:t>
    </dgm:pt>
    <dgm:pt modelId="{CF95C5E1-0690-49C8-9430-CFE308941864}" type="parTrans" cxnId="{17D44C41-304D-4BC8-8B3A-BD1C6FA4D70A}">
      <dgm:prSet/>
      <dgm:spPr/>
      <dgm:t>
        <a:bodyPr/>
        <a:lstStyle/>
        <a:p>
          <a:endParaRPr lang="en-US"/>
        </a:p>
      </dgm:t>
    </dgm:pt>
    <dgm:pt modelId="{67EF25F6-6178-47B2-9D85-88C07E18CE51}" type="sibTrans" cxnId="{17D44C41-304D-4BC8-8B3A-BD1C6FA4D70A}">
      <dgm:prSet/>
      <dgm:spPr/>
      <dgm:t>
        <a:bodyPr/>
        <a:lstStyle/>
        <a:p>
          <a:endParaRPr lang="en-US"/>
        </a:p>
      </dgm:t>
    </dgm:pt>
    <dgm:pt modelId="{E369BB27-C9D3-4D73-B5E9-0D6F86D957DE}">
      <dgm:prSet phldr="0"/>
      <dgm:spPr/>
      <dgm:t>
        <a:bodyPr/>
        <a:lstStyle/>
        <a:p>
          <a:r>
            <a:rPr lang="en-US"/>
            <a:t>Fady Gaber</a:t>
          </a:r>
        </a:p>
      </dgm:t>
    </dgm:pt>
    <dgm:pt modelId="{ADEAB010-B486-4408-9A75-C43432BC4FFF}" type="parTrans" cxnId="{034BFAFA-C502-4E03-933B-FB9E2374E3BC}">
      <dgm:prSet/>
      <dgm:spPr/>
      <dgm:t>
        <a:bodyPr/>
        <a:lstStyle/>
        <a:p>
          <a:endParaRPr lang="en-US"/>
        </a:p>
      </dgm:t>
    </dgm:pt>
    <dgm:pt modelId="{3B84B128-61C2-4949-83A0-CEA9BD498B7F}" type="sibTrans" cxnId="{034BFAFA-C502-4E03-933B-FB9E2374E3BC}">
      <dgm:prSet/>
      <dgm:spPr/>
      <dgm:t>
        <a:bodyPr/>
        <a:lstStyle/>
        <a:p>
          <a:endParaRPr lang="en-US"/>
        </a:p>
      </dgm:t>
    </dgm:pt>
    <dgm:pt modelId="{39074020-2325-4A56-867F-9C81DB0ACFB4}" type="pres">
      <dgm:prSet presAssocID="{48B57520-6575-4AEE-AACC-FA93E41A2B91}" presName="Name0" presStyleCnt="0">
        <dgm:presLayoutVars>
          <dgm:dir/>
          <dgm:animLvl val="lvl"/>
          <dgm:resizeHandles val="exact"/>
        </dgm:presLayoutVars>
      </dgm:prSet>
      <dgm:spPr/>
    </dgm:pt>
    <dgm:pt modelId="{549BC545-A777-41EE-BFB6-3AE9B3DD9E5F}" type="pres">
      <dgm:prSet presAssocID="{115DB0C1-7281-4BA8-AAD4-D9719756A3F8}" presName="vertFlow" presStyleCnt="0"/>
      <dgm:spPr/>
    </dgm:pt>
    <dgm:pt modelId="{E61BDB85-27D3-4532-AC20-3B266833A385}" type="pres">
      <dgm:prSet presAssocID="{115DB0C1-7281-4BA8-AAD4-D9719756A3F8}" presName="header" presStyleLbl="node1" presStyleIdx="0" presStyleCnt="4"/>
      <dgm:spPr/>
    </dgm:pt>
    <dgm:pt modelId="{32EB1500-2209-468B-BFFD-FB862120D5B4}" type="pres">
      <dgm:prSet presAssocID="{2A7684C3-636A-45B2-8ECF-05ABE8BBB66D}" presName="parTrans" presStyleLbl="sibTrans2D1" presStyleIdx="0" presStyleCnt="8"/>
      <dgm:spPr/>
    </dgm:pt>
    <dgm:pt modelId="{52D82B33-2D92-4138-9F46-01F870B9291E}" type="pres">
      <dgm:prSet presAssocID="{C48CA716-B0BC-45C0-8EBA-71200C5944F1}" presName="child" presStyleLbl="alignAccFollowNode1" presStyleIdx="0" presStyleCnt="8">
        <dgm:presLayoutVars>
          <dgm:chMax val="0"/>
          <dgm:bulletEnabled val="1"/>
        </dgm:presLayoutVars>
      </dgm:prSet>
      <dgm:spPr/>
    </dgm:pt>
    <dgm:pt modelId="{FC8C34C1-059C-4AA1-934A-A3361732AF23}" type="pres">
      <dgm:prSet presAssocID="{F7427208-950A-415D-AD84-ABD0101E12A2}" presName="sibTrans" presStyleLbl="sibTrans2D1" presStyleIdx="1" presStyleCnt="8"/>
      <dgm:spPr/>
    </dgm:pt>
    <dgm:pt modelId="{217EF75B-CA95-469E-A63E-0E9EE19DE050}" type="pres">
      <dgm:prSet presAssocID="{5DBF658B-408A-4E77-80A6-A79658BCB5AE}" presName="child" presStyleLbl="alignAccFollowNode1" presStyleIdx="1" presStyleCnt="8">
        <dgm:presLayoutVars>
          <dgm:chMax val="0"/>
          <dgm:bulletEnabled val="1"/>
        </dgm:presLayoutVars>
      </dgm:prSet>
      <dgm:spPr/>
    </dgm:pt>
    <dgm:pt modelId="{9FA25F02-462D-40C1-8077-CFF6C13EABD6}" type="pres">
      <dgm:prSet presAssocID="{9B5CC1B7-537C-4E67-B0A8-06F7DA267D71}" presName="sibTrans" presStyleLbl="sibTrans2D1" presStyleIdx="2" presStyleCnt="8"/>
      <dgm:spPr/>
    </dgm:pt>
    <dgm:pt modelId="{C95F8B84-8E7B-49C9-BA9B-B3B05D3D3F76}" type="pres">
      <dgm:prSet presAssocID="{87BA5806-6351-4C9B-A04E-8BF7234A7D7D}" presName="child" presStyleLbl="alignAccFollowNode1" presStyleIdx="2" presStyleCnt="8">
        <dgm:presLayoutVars>
          <dgm:chMax val="0"/>
          <dgm:bulletEnabled val="1"/>
        </dgm:presLayoutVars>
      </dgm:prSet>
      <dgm:spPr/>
    </dgm:pt>
    <dgm:pt modelId="{451B755E-3A89-4A04-9B3E-A88F18BA56F5}" type="pres">
      <dgm:prSet presAssocID="{115DB0C1-7281-4BA8-AAD4-D9719756A3F8}" presName="hSp" presStyleCnt="0"/>
      <dgm:spPr/>
    </dgm:pt>
    <dgm:pt modelId="{0E31C6C4-2233-4493-846E-53F5D05D75F8}" type="pres">
      <dgm:prSet presAssocID="{7F564FD2-30C3-4C44-9F3D-6632BD8CA5AB}" presName="vertFlow" presStyleCnt="0"/>
      <dgm:spPr/>
    </dgm:pt>
    <dgm:pt modelId="{9AA17BFC-9A78-4B36-B2C3-3004AB2937D8}" type="pres">
      <dgm:prSet presAssocID="{7F564FD2-30C3-4C44-9F3D-6632BD8CA5AB}" presName="header" presStyleLbl="node1" presStyleIdx="1" presStyleCnt="4"/>
      <dgm:spPr/>
    </dgm:pt>
    <dgm:pt modelId="{61F838A5-2875-454E-A42E-9809169756E1}" type="pres">
      <dgm:prSet presAssocID="{510D929F-74D5-4576-A8D0-D7F985CB13C9}" presName="parTrans" presStyleLbl="sibTrans2D1" presStyleIdx="3" presStyleCnt="8"/>
      <dgm:spPr/>
    </dgm:pt>
    <dgm:pt modelId="{05A44F24-3A1C-4BEB-A2D1-4D28247ABF90}" type="pres">
      <dgm:prSet presAssocID="{4BF8F2AA-42C4-427B-AD6B-5EE116FE8E8C}" presName="child" presStyleLbl="alignAccFollowNode1" presStyleIdx="3" presStyleCnt="8">
        <dgm:presLayoutVars>
          <dgm:chMax val="0"/>
          <dgm:bulletEnabled val="1"/>
        </dgm:presLayoutVars>
      </dgm:prSet>
      <dgm:spPr/>
    </dgm:pt>
    <dgm:pt modelId="{CA08A38C-21A4-44FD-9AE7-89616FC0C5B2}" type="pres">
      <dgm:prSet presAssocID="{BA718A21-84FD-4571-A4AF-66257009FDBA}" presName="sibTrans" presStyleLbl="sibTrans2D1" presStyleIdx="4" presStyleCnt="8"/>
      <dgm:spPr/>
    </dgm:pt>
    <dgm:pt modelId="{04E959BA-C3D9-473A-86AD-8F758609F97F}" type="pres">
      <dgm:prSet presAssocID="{E1B48046-A249-4ED8-8D07-78CC5D0F39D7}" presName="child" presStyleLbl="alignAccFollowNode1" presStyleIdx="4" presStyleCnt="8">
        <dgm:presLayoutVars>
          <dgm:chMax val="0"/>
          <dgm:bulletEnabled val="1"/>
        </dgm:presLayoutVars>
      </dgm:prSet>
      <dgm:spPr/>
    </dgm:pt>
    <dgm:pt modelId="{B2C8D0E0-BE71-4C8D-BDF6-46664D693714}" type="pres">
      <dgm:prSet presAssocID="{7F564FD2-30C3-4C44-9F3D-6632BD8CA5AB}" presName="hSp" presStyleCnt="0"/>
      <dgm:spPr/>
    </dgm:pt>
    <dgm:pt modelId="{4293039F-6F5D-4F70-8C55-DF1C04C19495}" type="pres">
      <dgm:prSet presAssocID="{F7A355FB-A478-40CD-A525-DF01822D88D8}" presName="vertFlow" presStyleCnt="0"/>
      <dgm:spPr/>
    </dgm:pt>
    <dgm:pt modelId="{33CBBFA7-7B48-47E0-B81A-D815001AF70E}" type="pres">
      <dgm:prSet presAssocID="{F7A355FB-A478-40CD-A525-DF01822D88D8}" presName="header" presStyleLbl="node1" presStyleIdx="2" presStyleCnt="4"/>
      <dgm:spPr/>
    </dgm:pt>
    <dgm:pt modelId="{40B124BE-FEC9-45A0-8425-CF41E993B06D}" type="pres">
      <dgm:prSet presAssocID="{F68E9DCC-DC87-47DC-AA2D-47D7A9EB7B2B}" presName="parTrans" presStyleLbl="sibTrans2D1" presStyleIdx="5" presStyleCnt="8"/>
      <dgm:spPr/>
    </dgm:pt>
    <dgm:pt modelId="{BA32EB81-80D6-436C-BD1B-A748BA8BF3F8}" type="pres">
      <dgm:prSet presAssocID="{E29EEE9C-3F5E-4D3B-B023-62CEAEA86369}" presName="child" presStyleLbl="alignAccFollowNode1" presStyleIdx="5" presStyleCnt="8">
        <dgm:presLayoutVars>
          <dgm:chMax val="0"/>
          <dgm:bulletEnabled val="1"/>
        </dgm:presLayoutVars>
      </dgm:prSet>
      <dgm:spPr/>
    </dgm:pt>
    <dgm:pt modelId="{53E1A800-D424-408A-AC9C-200ECD7D66C6}" type="pres">
      <dgm:prSet presAssocID="{7AF8E98A-B21C-439D-B865-1EF02AD3F991}" presName="sibTrans" presStyleLbl="sibTrans2D1" presStyleIdx="6" presStyleCnt="8"/>
      <dgm:spPr/>
    </dgm:pt>
    <dgm:pt modelId="{308D0325-7E71-479C-8C80-4D592A3A7BC2}" type="pres">
      <dgm:prSet presAssocID="{A995031B-B199-4CCB-9466-1EAE3231E5B4}" presName="child" presStyleLbl="alignAccFollowNode1" presStyleIdx="6" presStyleCnt="8">
        <dgm:presLayoutVars>
          <dgm:chMax val="0"/>
          <dgm:bulletEnabled val="1"/>
        </dgm:presLayoutVars>
      </dgm:prSet>
      <dgm:spPr/>
    </dgm:pt>
    <dgm:pt modelId="{9EBB686C-591B-40D0-B149-CFF9C9A01620}" type="pres">
      <dgm:prSet presAssocID="{F7A355FB-A478-40CD-A525-DF01822D88D8}" presName="hSp" presStyleCnt="0"/>
      <dgm:spPr/>
    </dgm:pt>
    <dgm:pt modelId="{BC6C58EF-7489-4612-AC4E-23DC6606BBC7}" type="pres">
      <dgm:prSet presAssocID="{5F27BBE3-EB41-4014-A16F-4845A0F1C1D8}" presName="vertFlow" presStyleCnt="0"/>
      <dgm:spPr/>
    </dgm:pt>
    <dgm:pt modelId="{C7209EB0-4E36-4935-B068-A396DFA8520E}" type="pres">
      <dgm:prSet presAssocID="{5F27BBE3-EB41-4014-A16F-4845A0F1C1D8}" presName="header" presStyleLbl="node1" presStyleIdx="3" presStyleCnt="4"/>
      <dgm:spPr/>
    </dgm:pt>
    <dgm:pt modelId="{943DB789-CC2E-4609-92E2-B74409E9E5AB}" type="pres">
      <dgm:prSet presAssocID="{ADEAB010-B486-4408-9A75-C43432BC4FFF}" presName="parTrans" presStyleLbl="sibTrans2D1" presStyleIdx="7" presStyleCnt="8"/>
      <dgm:spPr/>
    </dgm:pt>
    <dgm:pt modelId="{86B03DE4-96FA-4C54-A5FE-A13D47AA990F}" type="pres">
      <dgm:prSet presAssocID="{E369BB27-C9D3-4D73-B5E9-0D6F86D957DE}" presName="child" presStyleLbl="alignAccFollowNode1" presStyleIdx="7" presStyleCnt="8">
        <dgm:presLayoutVars>
          <dgm:chMax val="0"/>
          <dgm:bulletEnabled val="1"/>
        </dgm:presLayoutVars>
      </dgm:prSet>
      <dgm:spPr/>
    </dgm:pt>
  </dgm:ptLst>
  <dgm:cxnLst>
    <dgm:cxn modelId="{F7404002-9021-43EE-B143-40B564EDB8A3}" srcId="{7F564FD2-30C3-4C44-9F3D-6632BD8CA5AB}" destId="{4BF8F2AA-42C4-427B-AD6B-5EE116FE8E8C}" srcOrd="0" destOrd="0" parTransId="{510D929F-74D5-4576-A8D0-D7F985CB13C9}" sibTransId="{BA718A21-84FD-4571-A4AF-66257009FDBA}"/>
    <dgm:cxn modelId="{C5B09205-A260-43F7-91C8-279AC89D2A07}" type="presOf" srcId="{E1B48046-A249-4ED8-8D07-78CC5D0F39D7}" destId="{04E959BA-C3D9-473A-86AD-8F758609F97F}" srcOrd="0" destOrd="0" presId="urn:microsoft.com/office/officeart/2005/8/layout/lProcess1"/>
    <dgm:cxn modelId="{3F96E912-533C-4DAA-9FD8-570BF9E046F0}" srcId="{48B57520-6575-4AEE-AACC-FA93E41A2B91}" destId="{7F564FD2-30C3-4C44-9F3D-6632BD8CA5AB}" srcOrd="1" destOrd="0" parTransId="{D594A64E-DC7D-44AD-9EC3-78A52DFCFEF9}" sibTransId="{70D7F2EC-1C2A-480E-8A4E-B08B8F2D6306}"/>
    <dgm:cxn modelId="{9D019714-3A62-4769-BE71-33313A1B885F}" srcId="{48B57520-6575-4AEE-AACC-FA93E41A2B91}" destId="{F7A355FB-A478-40CD-A525-DF01822D88D8}" srcOrd="2" destOrd="0" parTransId="{FBE6A328-F758-4631-A973-133F7382B12E}" sibTransId="{C26E9DBB-CC13-40C4-B81E-4BD58FABAB0D}"/>
    <dgm:cxn modelId="{6EC13018-47C2-4CE0-B9F9-7F74D29AE05A}" type="presOf" srcId="{510D929F-74D5-4576-A8D0-D7F985CB13C9}" destId="{61F838A5-2875-454E-A42E-9809169756E1}" srcOrd="0" destOrd="0" presId="urn:microsoft.com/office/officeart/2005/8/layout/lProcess1"/>
    <dgm:cxn modelId="{D578FC18-37CE-41BB-8632-E6D864602001}" type="presOf" srcId="{7F564FD2-30C3-4C44-9F3D-6632BD8CA5AB}" destId="{9AA17BFC-9A78-4B36-B2C3-3004AB2937D8}" srcOrd="0" destOrd="0" presId="urn:microsoft.com/office/officeart/2005/8/layout/lProcess1"/>
    <dgm:cxn modelId="{B1872727-FD30-4419-97D7-EB329A039F6D}" type="presOf" srcId="{5F27BBE3-EB41-4014-A16F-4845A0F1C1D8}" destId="{C7209EB0-4E36-4935-B068-A396DFA8520E}" srcOrd="0" destOrd="0" presId="urn:microsoft.com/office/officeart/2005/8/layout/lProcess1"/>
    <dgm:cxn modelId="{73B45E2E-22FE-49B4-81EF-3364B35A3C56}" type="presOf" srcId="{87BA5806-6351-4C9B-A04E-8BF7234A7D7D}" destId="{C95F8B84-8E7B-49C9-BA9B-B3B05D3D3F76}" srcOrd="0" destOrd="0" presId="urn:microsoft.com/office/officeart/2005/8/layout/lProcess1"/>
    <dgm:cxn modelId="{B7C21632-A128-47D9-A1A2-10B561A3949C}" type="presOf" srcId="{E369BB27-C9D3-4D73-B5E9-0D6F86D957DE}" destId="{86B03DE4-96FA-4C54-A5FE-A13D47AA990F}" srcOrd="0" destOrd="0" presId="urn:microsoft.com/office/officeart/2005/8/layout/lProcess1"/>
    <dgm:cxn modelId="{9D70CB3A-8DB2-4FAE-B146-E550B7D56DF9}" srcId="{115DB0C1-7281-4BA8-AAD4-D9719756A3F8}" destId="{C48CA716-B0BC-45C0-8EBA-71200C5944F1}" srcOrd="0" destOrd="0" parTransId="{2A7684C3-636A-45B2-8ECF-05ABE8BBB66D}" sibTransId="{F7427208-950A-415D-AD84-ABD0101E12A2}"/>
    <dgm:cxn modelId="{CE0D175E-E6BC-4A3B-8438-1D9DB79077ED}" srcId="{F7A355FB-A478-40CD-A525-DF01822D88D8}" destId="{E29EEE9C-3F5E-4D3B-B023-62CEAEA86369}" srcOrd="0" destOrd="0" parTransId="{F68E9DCC-DC87-47DC-AA2D-47D7A9EB7B2B}" sibTransId="{7AF8E98A-B21C-439D-B865-1EF02AD3F991}"/>
    <dgm:cxn modelId="{0578C85E-21DC-4AD2-90B2-E189D4AEC51A}" type="presOf" srcId="{E29EEE9C-3F5E-4D3B-B023-62CEAEA86369}" destId="{BA32EB81-80D6-436C-BD1B-A748BA8BF3F8}" srcOrd="0" destOrd="0" presId="urn:microsoft.com/office/officeart/2005/8/layout/lProcess1"/>
    <dgm:cxn modelId="{17D44C41-304D-4BC8-8B3A-BD1C6FA4D70A}" srcId="{48B57520-6575-4AEE-AACC-FA93E41A2B91}" destId="{5F27BBE3-EB41-4014-A16F-4845A0F1C1D8}" srcOrd="3" destOrd="0" parTransId="{CF95C5E1-0690-49C8-9430-CFE308941864}" sibTransId="{67EF25F6-6178-47B2-9D85-88C07E18CE51}"/>
    <dgm:cxn modelId="{21BDD866-CA0C-4692-90EB-47FDFE49704D}" type="presOf" srcId="{F7A355FB-A478-40CD-A525-DF01822D88D8}" destId="{33CBBFA7-7B48-47E0-B81A-D815001AF70E}" srcOrd="0" destOrd="0" presId="urn:microsoft.com/office/officeart/2005/8/layout/lProcess1"/>
    <dgm:cxn modelId="{27FED64D-0AE6-4883-9BA1-D1717DDBD537}" type="presOf" srcId="{5DBF658B-408A-4E77-80A6-A79658BCB5AE}" destId="{217EF75B-CA95-469E-A63E-0E9EE19DE050}" srcOrd="0" destOrd="0" presId="urn:microsoft.com/office/officeart/2005/8/layout/lProcess1"/>
    <dgm:cxn modelId="{D78E8850-D3A0-42BF-90AE-CF64E2630B90}" srcId="{7F564FD2-30C3-4C44-9F3D-6632BD8CA5AB}" destId="{E1B48046-A249-4ED8-8D07-78CC5D0F39D7}" srcOrd="1" destOrd="0" parTransId="{B76B255B-D479-4CD5-80A8-6109D97E86FB}" sibTransId="{75943DEB-3825-4FAD-A755-2DD77CD6B3C0}"/>
    <dgm:cxn modelId="{153E8552-E395-492B-9D13-A8192F8A384C}" type="presOf" srcId="{F68E9DCC-DC87-47DC-AA2D-47D7A9EB7B2B}" destId="{40B124BE-FEC9-45A0-8425-CF41E993B06D}" srcOrd="0" destOrd="0" presId="urn:microsoft.com/office/officeart/2005/8/layout/lProcess1"/>
    <dgm:cxn modelId="{46B0EB7B-F8DB-406A-BB98-BB6D7E662C81}" type="presOf" srcId="{48B57520-6575-4AEE-AACC-FA93E41A2B91}" destId="{39074020-2325-4A56-867F-9C81DB0ACFB4}" srcOrd="0" destOrd="0" presId="urn:microsoft.com/office/officeart/2005/8/layout/lProcess1"/>
    <dgm:cxn modelId="{A722B983-A359-4A85-BB24-9B2C91E9C3B9}" type="presOf" srcId="{9B5CC1B7-537C-4E67-B0A8-06F7DA267D71}" destId="{9FA25F02-462D-40C1-8077-CFF6C13EABD6}" srcOrd="0" destOrd="0" presId="urn:microsoft.com/office/officeart/2005/8/layout/lProcess1"/>
    <dgm:cxn modelId="{8F46B48B-A7AD-4EC1-B3B2-695B93B15A0D}" type="presOf" srcId="{ADEAB010-B486-4408-9A75-C43432BC4FFF}" destId="{943DB789-CC2E-4609-92E2-B74409E9E5AB}" srcOrd="0" destOrd="0" presId="urn:microsoft.com/office/officeart/2005/8/layout/lProcess1"/>
    <dgm:cxn modelId="{6461458D-8ABE-4F5F-A34B-8381B160E954}" type="presOf" srcId="{A995031B-B199-4CCB-9466-1EAE3231E5B4}" destId="{308D0325-7E71-479C-8C80-4D592A3A7BC2}" srcOrd="0" destOrd="0" presId="urn:microsoft.com/office/officeart/2005/8/layout/lProcess1"/>
    <dgm:cxn modelId="{D7320E98-3A3E-45A3-85C6-668BA69422E7}" type="presOf" srcId="{C48CA716-B0BC-45C0-8EBA-71200C5944F1}" destId="{52D82B33-2D92-4138-9F46-01F870B9291E}" srcOrd="0" destOrd="0" presId="urn:microsoft.com/office/officeart/2005/8/layout/lProcess1"/>
    <dgm:cxn modelId="{88CDF59D-F281-4C89-B1B6-29ED1C79E75A}" type="presOf" srcId="{F7427208-950A-415D-AD84-ABD0101E12A2}" destId="{FC8C34C1-059C-4AA1-934A-A3361732AF23}" srcOrd="0" destOrd="0" presId="urn:microsoft.com/office/officeart/2005/8/layout/lProcess1"/>
    <dgm:cxn modelId="{5B6F4EA4-A696-48C0-9764-23795228E993}" type="presOf" srcId="{4BF8F2AA-42C4-427B-AD6B-5EE116FE8E8C}" destId="{05A44F24-3A1C-4BEB-A2D1-4D28247ABF90}" srcOrd="0" destOrd="0" presId="urn:microsoft.com/office/officeart/2005/8/layout/lProcess1"/>
    <dgm:cxn modelId="{C8D70AB1-668D-4A42-ADD9-D2CF7C4807FC}" srcId="{115DB0C1-7281-4BA8-AAD4-D9719756A3F8}" destId="{87BA5806-6351-4C9B-A04E-8BF7234A7D7D}" srcOrd="2" destOrd="0" parTransId="{BA79DEA8-68C2-4DA4-8C3C-F45620780719}" sibTransId="{B3B96A80-777E-460F-AB6F-BD879E02E0FA}"/>
    <dgm:cxn modelId="{3EC029BC-0E51-4BEF-9E18-03E2AB70A0CE}" srcId="{115DB0C1-7281-4BA8-AAD4-D9719756A3F8}" destId="{5DBF658B-408A-4E77-80A6-A79658BCB5AE}" srcOrd="1" destOrd="0" parTransId="{4954914C-07D8-4626-8A05-62584D14B48A}" sibTransId="{9B5CC1B7-537C-4E67-B0A8-06F7DA267D71}"/>
    <dgm:cxn modelId="{76A159BC-5A2B-4A21-8C67-24FC6F67AD46}" srcId="{F7A355FB-A478-40CD-A525-DF01822D88D8}" destId="{A995031B-B199-4CCB-9466-1EAE3231E5B4}" srcOrd="1" destOrd="0" parTransId="{EB5D541B-6187-43C4-A3DB-DFFF65FB653D}" sibTransId="{1414B1AE-12B2-4E1C-BA33-DDB45AB5D30B}"/>
    <dgm:cxn modelId="{E5EBE5C5-523F-40D8-AEB7-E7B6ECF215D3}" type="presOf" srcId="{2A7684C3-636A-45B2-8ECF-05ABE8BBB66D}" destId="{32EB1500-2209-468B-BFFD-FB862120D5B4}" srcOrd="0" destOrd="0" presId="urn:microsoft.com/office/officeart/2005/8/layout/lProcess1"/>
    <dgm:cxn modelId="{FF2204C7-F037-46C4-A67C-13AD205E969A}" type="presOf" srcId="{115DB0C1-7281-4BA8-AAD4-D9719756A3F8}" destId="{E61BDB85-27D3-4532-AC20-3B266833A385}" srcOrd="0" destOrd="0" presId="urn:microsoft.com/office/officeart/2005/8/layout/lProcess1"/>
    <dgm:cxn modelId="{28FDF1DA-9229-4D6F-B70A-17A3A98F174D}" type="presOf" srcId="{7AF8E98A-B21C-439D-B865-1EF02AD3F991}" destId="{53E1A800-D424-408A-AC9C-200ECD7D66C6}" srcOrd="0" destOrd="0" presId="urn:microsoft.com/office/officeart/2005/8/layout/lProcess1"/>
    <dgm:cxn modelId="{FE30B4DD-7CB3-4FD3-A9EF-18C31796C9F7}" type="presOf" srcId="{BA718A21-84FD-4571-A4AF-66257009FDBA}" destId="{CA08A38C-21A4-44FD-9AE7-89616FC0C5B2}" srcOrd="0" destOrd="0" presId="urn:microsoft.com/office/officeart/2005/8/layout/lProcess1"/>
    <dgm:cxn modelId="{034BFAFA-C502-4E03-933B-FB9E2374E3BC}" srcId="{5F27BBE3-EB41-4014-A16F-4845A0F1C1D8}" destId="{E369BB27-C9D3-4D73-B5E9-0D6F86D957DE}" srcOrd="0" destOrd="0" parTransId="{ADEAB010-B486-4408-9A75-C43432BC4FFF}" sibTransId="{3B84B128-61C2-4949-83A0-CEA9BD498B7F}"/>
    <dgm:cxn modelId="{E274D5FD-7C5F-44B3-B744-582C15983004}" srcId="{48B57520-6575-4AEE-AACC-FA93E41A2B91}" destId="{115DB0C1-7281-4BA8-AAD4-D9719756A3F8}" srcOrd="0" destOrd="0" parTransId="{F74A5C9C-0D16-4CE7-A3D3-E616EAF52254}" sibTransId="{2845137A-545B-47BA-B1E8-7FA32792E867}"/>
    <dgm:cxn modelId="{EC58D50F-9C94-4353-8C07-12A414CA0059}" type="presParOf" srcId="{39074020-2325-4A56-867F-9C81DB0ACFB4}" destId="{549BC545-A777-41EE-BFB6-3AE9B3DD9E5F}" srcOrd="0" destOrd="0" presId="urn:microsoft.com/office/officeart/2005/8/layout/lProcess1"/>
    <dgm:cxn modelId="{2A062A5B-EA65-4C38-A3C7-B15DE34EFB30}" type="presParOf" srcId="{549BC545-A777-41EE-BFB6-3AE9B3DD9E5F}" destId="{E61BDB85-27D3-4532-AC20-3B266833A385}" srcOrd="0" destOrd="0" presId="urn:microsoft.com/office/officeart/2005/8/layout/lProcess1"/>
    <dgm:cxn modelId="{3CFE5A50-E57A-4206-8ED5-4CBE35778BBC}" type="presParOf" srcId="{549BC545-A777-41EE-BFB6-3AE9B3DD9E5F}" destId="{32EB1500-2209-468B-BFFD-FB862120D5B4}" srcOrd="1" destOrd="0" presId="urn:microsoft.com/office/officeart/2005/8/layout/lProcess1"/>
    <dgm:cxn modelId="{69BA71BA-4B20-40BF-BFD2-61B40C79D798}" type="presParOf" srcId="{549BC545-A777-41EE-BFB6-3AE9B3DD9E5F}" destId="{52D82B33-2D92-4138-9F46-01F870B9291E}" srcOrd="2" destOrd="0" presId="urn:microsoft.com/office/officeart/2005/8/layout/lProcess1"/>
    <dgm:cxn modelId="{B4CCE7E9-B5DB-4CC9-A252-771C14916604}" type="presParOf" srcId="{549BC545-A777-41EE-BFB6-3AE9B3DD9E5F}" destId="{FC8C34C1-059C-4AA1-934A-A3361732AF23}" srcOrd="3" destOrd="0" presId="urn:microsoft.com/office/officeart/2005/8/layout/lProcess1"/>
    <dgm:cxn modelId="{D10E884A-7066-4BEF-AB00-79D9B5C1E210}" type="presParOf" srcId="{549BC545-A777-41EE-BFB6-3AE9B3DD9E5F}" destId="{217EF75B-CA95-469E-A63E-0E9EE19DE050}" srcOrd="4" destOrd="0" presId="urn:microsoft.com/office/officeart/2005/8/layout/lProcess1"/>
    <dgm:cxn modelId="{64C99CCD-D675-477D-8270-A9D0AA2A4666}" type="presParOf" srcId="{549BC545-A777-41EE-BFB6-3AE9B3DD9E5F}" destId="{9FA25F02-462D-40C1-8077-CFF6C13EABD6}" srcOrd="5" destOrd="0" presId="urn:microsoft.com/office/officeart/2005/8/layout/lProcess1"/>
    <dgm:cxn modelId="{55B31955-180F-4A8F-86EF-7A989384990C}" type="presParOf" srcId="{549BC545-A777-41EE-BFB6-3AE9B3DD9E5F}" destId="{C95F8B84-8E7B-49C9-BA9B-B3B05D3D3F76}" srcOrd="6" destOrd="0" presId="urn:microsoft.com/office/officeart/2005/8/layout/lProcess1"/>
    <dgm:cxn modelId="{47D32DEE-668F-48C7-BF06-9242A6A42A23}" type="presParOf" srcId="{39074020-2325-4A56-867F-9C81DB0ACFB4}" destId="{451B755E-3A89-4A04-9B3E-A88F18BA56F5}" srcOrd="1" destOrd="0" presId="urn:microsoft.com/office/officeart/2005/8/layout/lProcess1"/>
    <dgm:cxn modelId="{9DD500CE-534A-42AB-A7E1-F18B796FAAE2}" type="presParOf" srcId="{39074020-2325-4A56-867F-9C81DB0ACFB4}" destId="{0E31C6C4-2233-4493-846E-53F5D05D75F8}" srcOrd="2" destOrd="0" presId="urn:microsoft.com/office/officeart/2005/8/layout/lProcess1"/>
    <dgm:cxn modelId="{39CE6048-7050-4226-81BC-E8849CD05A19}" type="presParOf" srcId="{0E31C6C4-2233-4493-846E-53F5D05D75F8}" destId="{9AA17BFC-9A78-4B36-B2C3-3004AB2937D8}" srcOrd="0" destOrd="0" presId="urn:microsoft.com/office/officeart/2005/8/layout/lProcess1"/>
    <dgm:cxn modelId="{A3722CAC-B8A9-47D1-86B8-79E64EAB67B9}" type="presParOf" srcId="{0E31C6C4-2233-4493-846E-53F5D05D75F8}" destId="{61F838A5-2875-454E-A42E-9809169756E1}" srcOrd="1" destOrd="0" presId="urn:microsoft.com/office/officeart/2005/8/layout/lProcess1"/>
    <dgm:cxn modelId="{C4971820-04E0-4EE8-8745-0150468D1B75}" type="presParOf" srcId="{0E31C6C4-2233-4493-846E-53F5D05D75F8}" destId="{05A44F24-3A1C-4BEB-A2D1-4D28247ABF90}" srcOrd="2" destOrd="0" presId="urn:microsoft.com/office/officeart/2005/8/layout/lProcess1"/>
    <dgm:cxn modelId="{36849AF7-1B77-4170-8DE0-46FDE989AD29}" type="presParOf" srcId="{0E31C6C4-2233-4493-846E-53F5D05D75F8}" destId="{CA08A38C-21A4-44FD-9AE7-89616FC0C5B2}" srcOrd="3" destOrd="0" presId="urn:microsoft.com/office/officeart/2005/8/layout/lProcess1"/>
    <dgm:cxn modelId="{3E6001FE-BF13-46FE-8884-16EE6CDCAE0D}" type="presParOf" srcId="{0E31C6C4-2233-4493-846E-53F5D05D75F8}" destId="{04E959BA-C3D9-473A-86AD-8F758609F97F}" srcOrd="4" destOrd="0" presId="urn:microsoft.com/office/officeart/2005/8/layout/lProcess1"/>
    <dgm:cxn modelId="{AFA3D9F6-C02C-4014-9AF7-71E226D38396}" type="presParOf" srcId="{39074020-2325-4A56-867F-9C81DB0ACFB4}" destId="{B2C8D0E0-BE71-4C8D-BDF6-46664D693714}" srcOrd="3" destOrd="0" presId="urn:microsoft.com/office/officeart/2005/8/layout/lProcess1"/>
    <dgm:cxn modelId="{7468811F-C864-4194-AF41-085C180B9052}" type="presParOf" srcId="{39074020-2325-4A56-867F-9C81DB0ACFB4}" destId="{4293039F-6F5D-4F70-8C55-DF1C04C19495}" srcOrd="4" destOrd="0" presId="urn:microsoft.com/office/officeart/2005/8/layout/lProcess1"/>
    <dgm:cxn modelId="{657EAD81-192A-40BF-88C5-363609CB4E0C}" type="presParOf" srcId="{4293039F-6F5D-4F70-8C55-DF1C04C19495}" destId="{33CBBFA7-7B48-47E0-B81A-D815001AF70E}" srcOrd="0" destOrd="0" presId="urn:microsoft.com/office/officeart/2005/8/layout/lProcess1"/>
    <dgm:cxn modelId="{5267FDC4-7823-4A65-BC0E-817906F5746A}" type="presParOf" srcId="{4293039F-6F5D-4F70-8C55-DF1C04C19495}" destId="{40B124BE-FEC9-45A0-8425-CF41E993B06D}" srcOrd="1" destOrd="0" presId="urn:microsoft.com/office/officeart/2005/8/layout/lProcess1"/>
    <dgm:cxn modelId="{13768BDE-F599-4A3B-9CDF-F294E56623C9}" type="presParOf" srcId="{4293039F-6F5D-4F70-8C55-DF1C04C19495}" destId="{BA32EB81-80D6-436C-BD1B-A748BA8BF3F8}" srcOrd="2" destOrd="0" presId="urn:microsoft.com/office/officeart/2005/8/layout/lProcess1"/>
    <dgm:cxn modelId="{48F415D9-E26B-4E8B-8457-82CA560E0478}" type="presParOf" srcId="{4293039F-6F5D-4F70-8C55-DF1C04C19495}" destId="{53E1A800-D424-408A-AC9C-200ECD7D66C6}" srcOrd="3" destOrd="0" presId="urn:microsoft.com/office/officeart/2005/8/layout/lProcess1"/>
    <dgm:cxn modelId="{E37E03C7-FA96-4ECD-A0CF-734E845771AC}" type="presParOf" srcId="{4293039F-6F5D-4F70-8C55-DF1C04C19495}" destId="{308D0325-7E71-479C-8C80-4D592A3A7BC2}" srcOrd="4" destOrd="0" presId="urn:microsoft.com/office/officeart/2005/8/layout/lProcess1"/>
    <dgm:cxn modelId="{76DB8EE3-F436-4A02-BE5D-17421C2F966F}" type="presParOf" srcId="{39074020-2325-4A56-867F-9C81DB0ACFB4}" destId="{9EBB686C-591B-40D0-B149-CFF9C9A01620}" srcOrd="5" destOrd="0" presId="urn:microsoft.com/office/officeart/2005/8/layout/lProcess1"/>
    <dgm:cxn modelId="{155109C6-C21C-4776-85D6-609FDC1D67D3}" type="presParOf" srcId="{39074020-2325-4A56-867F-9C81DB0ACFB4}" destId="{BC6C58EF-7489-4612-AC4E-23DC6606BBC7}" srcOrd="6" destOrd="0" presId="urn:microsoft.com/office/officeart/2005/8/layout/lProcess1"/>
    <dgm:cxn modelId="{C15D4EC8-5284-4874-AEE3-896A6430FDFE}" type="presParOf" srcId="{BC6C58EF-7489-4612-AC4E-23DC6606BBC7}" destId="{C7209EB0-4E36-4935-B068-A396DFA8520E}" srcOrd="0" destOrd="0" presId="urn:microsoft.com/office/officeart/2005/8/layout/lProcess1"/>
    <dgm:cxn modelId="{1D96A645-005F-44F9-8933-124DFEA00C37}" type="presParOf" srcId="{BC6C58EF-7489-4612-AC4E-23DC6606BBC7}" destId="{943DB789-CC2E-4609-92E2-B74409E9E5AB}" srcOrd="1" destOrd="0" presId="urn:microsoft.com/office/officeart/2005/8/layout/lProcess1"/>
    <dgm:cxn modelId="{A12DCBAF-1914-4CE6-8A16-C047B4660D42}" type="presParOf" srcId="{BC6C58EF-7489-4612-AC4E-23DC6606BBC7}" destId="{86B03DE4-96FA-4C54-A5FE-A13D47AA990F}"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94F9FE6-5576-4F42-9581-7208D4A92EA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C480919-1270-4FF5-86A5-1A020B967A94}">
      <dgm:prSet/>
      <dgm:spPr/>
      <dgm:t>
        <a:bodyPr/>
        <a:lstStyle/>
        <a:p>
          <a:r>
            <a:rPr lang="en-US"/>
            <a:t>Mammogram</a:t>
          </a:r>
        </a:p>
      </dgm:t>
    </dgm:pt>
    <dgm:pt modelId="{AB150C39-8C1A-4E45-A230-64C0A084BA22}" type="parTrans" cxnId="{2CB4E6C8-3F29-4324-81EA-A03E8709DC1D}">
      <dgm:prSet/>
      <dgm:spPr/>
      <dgm:t>
        <a:bodyPr/>
        <a:lstStyle/>
        <a:p>
          <a:endParaRPr lang="en-US"/>
        </a:p>
      </dgm:t>
    </dgm:pt>
    <dgm:pt modelId="{6CDFC704-976B-445A-BE45-2B1D66040D34}" type="sibTrans" cxnId="{2CB4E6C8-3F29-4324-81EA-A03E8709DC1D}">
      <dgm:prSet/>
      <dgm:spPr/>
      <dgm:t>
        <a:bodyPr/>
        <a:lstStyle/>
        <a:p>
          <a:endParaRPr lang="en-US"/>
        </a:p>
      </dgm:t>
    </dgm:pt>
    <dgm:pt modelId="{D9C4057E-BD34-445E-9AD4-A96F93AF5358}">
      <dgm:prSet/>
      <dgm:spPr/>
      <dgm:t>
        <a:bodyPr/>
        <a:lstStyle/>
        <a:p>
          <a:r>
            <a:rPr lang="en-US"/>
            <a:t>Histopathology</a:t>
          </a:r>
        </a:p>
      </dgm:t>
    </dgm:pt>
    <dgm:pt modelId="{03076D27-3FD9-4C07-9543-D1B5531BF8DB}" type="parTrans" cxnId="{A71F4209-93C4-4522-B9A4-BCA4C015C2D0}">
      <dgm:prSet/>
      <dgm:spPr/>
      <dgm:t>
        <a:bodyPr/>
        <a:lstStyle/>
        <a:p>
          <a:endParaRPr lang="en-US"/>
        </a:p>
      </dgm:t>
    </dgm:pt>
    <dgm:pt modelId="{0161660F-9C51-454B-A79C-5456E2E23E37}" type="sibTrans" cxnId="{A71F4209-93C4-4522-B9A4-BCA4C015C2D0}">
      <dgm:prSet/>
      <dgm:spPr/>
      <dgm:t>
        <a:bodyPr/>
        <a:lstStyle/>
        <a:p>
          <a:endParaRPr lang="en-US"/>
        </a:p>
      </dgm:t>
    </dgm:pt>
    <dgm:pt modelId="{F530154F-C347-40B6-A6C6-6170107E7943}">
      <dgm:prSet/>
      <dgm:spPr/>
      <dgm:t>
        <a:bodyPr/>
        <a:lstStyle/>
        <a:p>
          <a:r>
            <a:rPr lang="en-US"/>
            <a:t>Conclusion &amp; Future work </a:t>
          </a:r>
        </a:p>
      </dgm:t>
    </dgm:pt>
    <dgm:pt modelId="{E18051FF-DE7D-4ACC-8302-723D3B1DF0BB}" type="parTrans" cxnId="{EE4AA7E5-2445-4AB1-B769-D95C89430BF8}">
      <dgm:prSet/>
      <dgm:spPr/>
      <dgm:t>
        <a:bodyPr/>
        <a:lstStyle/>
        <a:p>
          <a:endParaRPr lang="en-US"/>
        </a:p>
      </dgm:t>
    </dgm:pt>
    <dgm:pt modelId="{30742D1A-9237-4F6F-AD4A-360707DF19E6}" type="sibTrans" cxnId="{EE4AA7E5-2445-4AB1-B769-D95C89430BF8}">
      <dgm:prSet/>
      <dgm:spPr/>
      <dgm:t>
        <a:bodyPr/>
        <a:lstStyle/>
        <a:p>
          <a:endParaRPr lang="en-US"/>
        </a:p>
      </dgm:t>
    </dgm:pt>
    <dgm:pt modelId="{5EE8E8CD-745E-4DE4-9D52-9854D684E100}" type="pres">
      <dgm:prSet presAssocID="{994F9FE6-5576-4F42-9581-7208D4A92EA8}" presName="vert0" presStyleCnt="0">
        <dgm:presLayoutVars>
          <dgm:dir/>
          <dgm:animOne val="branch"/>
          <dgm:animLvl val="lvl"/>
        </dgm:presLayoutVars>
      </dgm:prSet>
      <dgm:spPr/>
    </dgm:pt>
    <dgm:pt modelId="{A10E3CA2-09D1-4B52-AF9B-C9CE965E8909}" type="pres">
      <dgm:prSet presAssocID="{EC480919-1270-4FF5-86A5-1A020B967A94}" presName="thickLine" presStyleLbl="alignNode1" presStyleIdx="0" presStyleCnt="3"/>
      <dgm:spPr/>
    </dgm:pt>
    <dgm:pt modelId="{C0DBA040-54F9-4C75-BD6D-C1EEE67B6483}" type="pres">
      <dgm:prSet presAssocID="{EC480919-1270-4FF5-86A5-1A020B967A94}" presName="horz1" presStyleCnt="0"/>
      <dgm:spPr/>
    </dgm:pt>
    <dgm:pt modelId="{EBA6A9A4-EB4F-4328-B90B-D2A003304A7E}" type="pres">
      <dgm:prSet presAssocID="{EC480919-1270-4FF5-86A5-1A020B967A94}" presName="tx1" presStyleLbl="revTx" presStyleIdx="0" presStyleCnt="3"/>
      <dgm:spPr/>
    </dgm:pt>
    <dgm:pt modelId="{9DFF5F2A-B124-4085-B599-13E51DA467D1}" type="pres">
      <dgm:prSet presAssocID="{EC480919-1270-4FF5-86A5-1A020B967A94}" presName="vert1" presStyleCnt="0"/>
      <dgm:spPr/>
    </dgm:pt>
    <dgm:pt modelId="{22CAD2CF-43C8-4BE8-8E00-6438E45E7589}" type="pres">
      <dgm:prSet presAssocID="{D9C4057E-BD34-445E-9AD4-A96F93AF5358}" presName="thickLine" presStyleLbl="alignNode1" presStyleIdx="1" presStyleCnt="3"/>
      <dgm:spPr/>
    </dgm:pt>
    <dgm:pt modelId="{7F8E64E7-135B-436C-AE80-0E063E1C6988}" type="pres">
      <dgm:prSet presAssocID="{D9C4057E-BD34-445E-9AD4-A96F93AF5358}" presName="horz1" presStyleCnt="0"/>
      <dgm:spPr/>
    </dgm:pt>
    <dgm:pt modelId="{738A01E8-96A2-4AC3-A463-097D7EA6CB8A}" type="pres">
      <dgm:prSet presAssocID="{D9C4057E-BD34-445E-9AD4-A96F93AF5358}" presName="tx1" presStyleLbl="revTx" presStyleIdx="1" presStyleCnt="3"/>
      <dgm:spPr/>
    </dgm:pt>
    <dgm:pt modelId="{3A425752-2F41-41EA-A6E6-5BE4CB33E268}" type="pres">
      <dgm:prSet presAssocID="{D9C4057E-BD34-445E-9AD4-A96F93AF5358}" presName="vert1" presStyleCnt="0"/>
      <dgm:spPr/>
    </dgm:pt>
    <dgm:pt modelId="{FAE023D7-F796-4A40-847F-8BC424688A4F}" type="pres">
      <dgm:prSet presAssocID="{F530154F-C347-40B6-A6C6-6170107E7943}" presName="thickLine" presStyleLbl="alignNode1" presStyleIdx="2" presStyleCnt="3"/>
      <dgm:spPr/>
    </dgm:pt>
    <dgm:pt modelId="{6CDF689A-F115-4BBA-99E5-784BCE12C13C}" type="pres">
      <dgm:prSet presAssocID="{F530154F-C347-40B6-A6C6-6170107E7943}" presName="horz1" presStyleCnt="0"/>
      <dgm:spPr/>
    </dgm:pt>
    <dgm:pt modelId="{FDA1142B-5B35-469F-B07B-2E4B145BC8B8}" type="pres">
      <dgm:prSet presAssocID="{F530154F-C347-40B6-A6C6-6170107E7943}" presName="tx1" presStyleLbl="revTx" presStyleIdx="2" presStyleCnt="3"/>
      <dgm:spPr/>
    </dgm:pt>
    <dgm:pt modelId="{4771B4E9-69AA-4E3C-AD56-E625D1EBD1E9}" type="pres">
      <dgm:prSet presAssocID="{F530154F-C347-40B6-A6C6-6170107E7943}" presName="vert1" presStyleCnt="0"/>
      <dgm:spPr/>
    </dgm:pt>
  </dgm:ptLst>
  <dgm:cxnLst>
    <dgm:cxn modelId="{A71F4209-93C4-4522-B9A4-BCA4C015C2D0}" srcId="{994F9FE6-5576-4F42-9581-7208D4A92EA8}" destId="{D9C4057E-BD34-445E-9AD4-A96F93AF5358}" srcOrd="1" destOrd="0" parTransId="{03076D27-3FD9-4C07-9543-D1B5531BF8DB}" sibTransId="{0161660F-9C51-454B-A79C-5456E2E23E37}"/>
    <dgm:cxn modelId="{DA5CB20E-FBC2-4643-887E-ECEE2E4F9A7D}" type="presOf" srcId="{F530154F-C347-40B6-A6C6-6170107E7943}" destId="{FDA1142B-5B35-469F-B07B-2E4B145BC8B8}" srcOrd="0" destOrd="0" presId="urn:microsoft.com/office/officeart/2008/layout/LinedList"/>
    <dgm:cxn modelId="{5A576B72-1E9A-41F2-A272-D3845512C9B4}" type="presOf" srcId="{EC480919-1270-4FF5-86A5-1A020B967A94}" destId="{EBA6A9A4-EB4F-4328-B90B-D2A003304A7E}" srcOrd="0" destOrd="0" presId="urn:microsoft.com/office/officeart/2008/layout/LinedList"/>
    <dgm:cxn modelId="{BB399097-7070-421B-9D53-F83B1397E263}" type="presOf" srcId="{D9C4057E-BD34-445E-9AD4-A96F93AF5358}" destId="{738A01E8-96A2-4AC3-A463-097D7EA6CB8A}" srcOrd="0" destOrd="0" presId="urn:microsoft.com/office/officeart/2008/layout/LinedList"/>
    <dgm:cxn modelId="{BD1037BD-8BF2-48D9-B90B-F5DD07CCA3CD}" type="presOf" srcId="{994F9FE6-5576-4F42-9581-7208D4A92EA8}" destId="{5EE8E8CD-745E-4DE4-9D52-9854D684E100}" srcOrd="0" destOrd="0" presId="urn:microsoft.com/office/officeart/2008/layout/LinedList"/>
    <dgm:cxn modelId="{2CB4E6C8-3F29-4324-81EA-A03E8709DC1D}" srcId="{994F9FE6-5576-4F42-9581-7208D4A92EA8}" destId="{EC480919-1270-4FF5-86A5-1A020B967A94}" srcOrd="0" destOrd="0" parTransId="{AB150C39-8C1A-4E45-A230-64C0A084BA22}" sibTransId="{6CDFC704-976B-445A-BE45-2B1D66040D34}"/>
    <dgm:cxn modelId="{EE4AA7E5-2445-4AB1-B769-D95C89430BF8}" srcId="{994F9FE6-5576-4F42-9581-7208D4A92EA8}" destId="{F530154F-C347-40B6-A6C6-6170107E7943}" srcOrd="2" destOrd="0" parTransId="{E18051FF-DE7D-4ACC-8302-723D3B1DF0BB}" sibTransId="{30742D1A-9237-4F6F-AD4A-360707DF19E6}"/>
    <dgm:cxn modelId="{64F4116D-D332-4D8E-AF91-DA615F09D62C}" type="presParOf" srcId="{5EE8E8CD-745E-4DE4-9D52-9854D684E100}" destId="{A10E3CA2-09D1-4B52-AF9B-C9CE965E8909}" srcOrd="0" destOrd="0" presId="urn:microsoft.com/office/officeart/2008/layout/LinedList"/>
    <dgm:cxn modelId="{A0A36241-4EDA-4D0D-A28D-5308ABC9AA6F}" type="presParOf" srcId="{5EE8E8CD-745E-4DE4-9D52-9854D684E100}" destId="{C0DBA040-54F9-4C75-BD6D-C1EEE67B6483}" srcOrd="1" destOrd="0" presId="urn:microsoft.com/office/officeart/2008/layout/LinedList"/>
    <dgm:cxn modelId="{34F862E2-DE05-48A8-A1A4-C72ABFDE3BC7}" type="presParOf" srcId="{C0DBA040-54F9-4C75-BD6D-C1EEE67B6483}" destId="{EBA6A9A4-EB4F-4328-B90B-D2A003304A7E}" srcOrd="0" destOrd="0" presId="urn:microsoft.com/office/officeart/2008/layout/LinedList"/>
    <dgm:cxn modelId="{AAA92B0A-04A7-4991-970E-A5CD6DB3D5E2}" type="presParOf" srcId="{C0DBA040-54F9-4C75-BD6D-C1EEE67B6483}" destId="{9DFF5F2A-B124-4085-B599-13E51DA467D1}" srcOrd="1" destOrd="0" presId="urn:microsoft.com/office/officeart/2008/layout/LinedList"/>
    <dgm:cxn modelId="{10D23679-23FA-42F6-80EE-AF9EFDB51E1D}" type="presParOf" srcId="{5EE8E8CD-745E-4DE4-9D52-9854D684E100}" destId="{22CAD2CF-43C8-4BE8-8E00-6438E45E7589}" srcOrd="2" destOrd="0" presId="urn:microsoft.com/office/officeart/2008/layout/LinedList"/>
    <dgm:cxn modelId="{B4577331-73E6-4BF6-BD3D-0CD5F811B3E6}" type="presParOf" srcId="{5EE8E8CD-745E-4DE4-9D52-9854D684E100}" destId="{7F8E64E7-135B-436C-AE80-0E063E1C6988}" srcOrd="3" destOrd="0" presId="urn:microsoft.com/office/officeart/2008/layout/LinedList"/>
    <dgm:cxn modelId="{DD825651-A238-4E94-AF12-C0EC3A9419B8}" type="presParOf" srcId="{7F8E64E7-135B-436C-AE80-0E063E1C6988}" destId="{738A01E8-96A2-4AC3-A463-097D7EA6CB8A}" srcOrd="0" destOrd="0" presId="urn:microsoft.com/office/officeart/2008/layout/LinedList"/>
    <dgm:cxn modelId="{ADFC5087-D125-49A9-A576-725DB06F5283}" type="presParOf" srcId="{7F8E64E7-135B-436C-AE80-0E063E1C6988}" destId="{3A425752-2F41-41EA-A6E6-5BE4CB33E268}" srcOrd="1" destOrd="0" presId="urn:microsoft.com/office/officeart/2008/layout/LinedList"/>
    <dgm:cxn modelId="{446CE804-E917-44BB-82F6-487E85ACE2C9}" type="presParOf" srcId="{5EE8E8CD-745E-4DE4-9D52-9854D684E100}" destId="{FAE023D7-F796-4A40-847F-8BC424688A4F}" srcOrd="4" destOrd="0" presId="urn:microsoft.com/office/officeart/2008/layout/LinedList"/>
    <dgm:cxn modelId="{5BBD1C84-7A5B-4BBE-B880-6EDA500D461A}" type="presParOf" srcId="{5EE8E8CD-745E-4DE4-9D52-9854D684E100}" destId="{6CDF689A-F115-4BBA-99E5-784BCE12C13C}" srcOrd="5" destOrd="0" presId="urn:microsoft.com/office/officeart/2008/layout/LinedList"/>
    <dgm:cxn modelId="{FB314598-2B38-489D-A57A-1EE6225DB471}" type="presParOf" srcId="{6CDF689A-F115-4BBA-99E5-784BCE12C13C}" destId="{FDA1142B-5B35-469F-B07B-2E4B145BC8B8}" srcOrd="0" destOrd="0" presId="urn:microsoft.com/office/officeart/2008/layout/LinedList"/>
    <dgm:cxn modelId="{F0914340-D94E-4A00-85E0-6008B13542F7}" type="presParOf" srcId="{6CDF689A-F115-4BBA-99E5-784BCE12C13C}" destId="{4771B4E9-69AA-4E3C-AD56-E625D1EBD1E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2CF993-1E4D-4016-A3A6-59525F098A9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4ED8E1B-D919-4AB4-94B8-647F9F3C7EA9}">
      <dgm:prSet/>
      <dgm:spPr/>
      <dgm:t>
        <a:bodyPr/>
        <a:lstStyle/>
        <a:p>
          <a:r>
            <a:rPr lang="en-US"/>
            <a:t>Densenet201</a:t>
          </a:r>
        </a:p>
      </dgm:t>
    </dgm:pt>
    <dgm:pt modelId="{9BB15360-606D-4E2B-9863-CAB81D844BF5}" type="parTrans" cxnId="{61E84C49-6267-4027-9181-57E7D1EF51E4}">
      <dgm:prSet/>
      <dgm:spPr/>
      <dgm:t>
        <a:bodyPr/>
        <a:lstStyle/>
        <a:p>
          <a:endParaRPr lang="en-US"/>
        </a:p>
      </dgm:t>
    </dgm:pt>
    <dgm:pt modelId="{57C2F2A9-C220-4EE8-AF9C-0747C883F287}" type="sibTrans" cxnId="{61E84C49-6267-4027-9181-57E7D1EF51E4}">
      <dgm:prSet/>
      <dgm:spPr/>
      <dgm:t>
        <a:bodyPr/>
        <a:lstStyle/>
        <a:p>
          <a:endParaRPr lang="en-US"/>
        </a:p>
      </dgm:t>
    </dgm:pt>
    <dgm:pt modelId="{53809DBB-3CA4-40A8-BF4B-CBCD484D28A8}">
      <dgm:prSet/>
      <dgm:spPr/>
      <dgm:t>
        <a:bodyPr/>
        <a:lstStyle/>
        <a:p>
          <a:r>
            <a:rPr lang="en-US"/>
            <a:t>VGG16</a:t>
          </a:r>
        </a:p>
      </dgm:t>
    </dgm:pt>
    <dgm:pt modelId="{03622C92-86B5-4205-9CE8-9CA13EB8707C}" type="parTrans" cxnId="{023FD39A-81E9-4864-9065-CBEBE1D95BC8}">
      <dgm:prSet/>
      <dgm:spPr/>
      <dgm:t>
        <a:bodyPr/>
        <a:lstStyle/>
        <a:p>
          <a:endParaRPr lang="en-US"/>
        </a:p>
      </dgm:t>
    </dgm:pt>
    <dgm:pt modelId="{0C31F726-ACF5-4380-AC3E-280465D5E43A}" type="sibTrans" cxnId="{023FD39A-81E9-4864-9065-CBEBE1D95BC8}">
      <dgm:prSet/>
      <dgm:spPr/>
      <dgm:t>
        <a:bodyPr/>
        <a:lstStyle/>
        <a:p>
          <a:endParaRPr lang="en-US"/>
        </a:p>
      </dgm:t>
    </dgm:pt>
    <dgm:pt modelId="{A8E20951-C27D-42E2-B96A-95616DAC1F47}">
      <dgm:prSet/>
      <dgm:spPr/>
      <dgm:t>
        <a:bodyPr/>
        <a:lstStyle/>
        <a:p>
          <a:r>
            <a:rPr lang="en-US"/>
            <a:t>VGG19</a:t>
          </a:r>
        </a:p>
      </dgm:t>
    </dgm:pt>
    <dgm:pt modelId="{E1E36710-AF93-4715-96E1-6416B147A9F9}" type="parTrans" cxnId="{33632A1F-C7EE-484A-BD25-72093B454DC7}">
      <dgm:prSet/>
      <dgm:spPr/>
      <dgm:t>
        <a:bodyPr/>
        <a:lstStyle/>
        <a:p>
          <a:endParaRPr lang="en-US"/>
        </a:p>
      </dgm:t>
    </dgm:pt>
    <dgm:pt modelId="{50BA1AF5-D570-4CE5-8592-0A85A175F7D2}" type="sibTrans" cxnId="{33632A1F-C7EE-484A-BD25-72093B454DC7}">
      <dgm:prSet/>
      <dgm:spPr/>
      <dgm:t>
        <a:bodyPr/>
        <a:lstStyle/>
        <a:p>
          <a:endParaRPr lang="en-US"/>
        </a:p>
      </dgm:t>
    </dgm:pt>
    <dgm:pt modelId="{3209B3AE-5E9C-4AEA-9085-53ABC419B1C3}">
      <dgm:prSet/>
      <dgm:spPr/>
      <dgm:t>
        <a:bodyPr/>
        <a:lstStyle/>
        <a:p>
          <a:r>
            <a:rPr lang="en-US"/>
            <a:t>Resnet50 </a:t>
          </a:r>
        </a:p>
      </dgm:t>
    </dgm:pt>
    <dgm:pt modelId="{452EEE08-4542-4146-8917-55A2B813204A}" type="parTrans" cxnId="{F37CBCFB-76F9-430B-AE04-2DD888F8124D}">
      <dgm:prSet/>
      <dgm:spPr/>
      <dgm:t>
        <a:bodyPr/>
        <a:lstStyle/>
        <a:p>
          <a:endParaRPr lang="en-US"/>
        </a:p>
      </dgm:t>
    </dgm:pt>
    <dgm:pt modelId="{261CDA86-D4A8-49D3-A918-B2C5C2E6CC4E}" type="sibTrans" cxnId="{F37CBCFB-76F9-430B-AE04-2DD888F8124D}">
      <dgm:prSet/>
      <dgm:spPr/>
      <dgm:t>
        <a:bodyPr/>
        <a:lstStyle/>
        <a:p>
          <a:endParaRPr lang="en-US"/>
        </a:p>
      </dgm:t>
    </dgm:pt>
    <dgm:pt modelId="{D798AB30-B89E-412C-A729-8AF25E648C9F}">
      <dgm:prSet/>
      <dgm:spPr/>
      <dgm:t>
        <a:bodyPr/>
        <a:lstStyle/>
        <a:p>
          <a:r>
            <a:rPr lang="en-US"/>
            <a:t>Inception V3</a:t>
          </a:r>
        </a:p>
      </dgm:t>
    </dgm:pt>
    <dgm:pt modelId="{E0F12289-3E97-45B5-8015-2D8962C8364C}" type="parTrans" cxnId="{43524375-782B-41F2-B3F6-62885C431424}">
      <dgm:prSet/>
      <dgm:spPr/>
      <dgm:t>
        <a:bodyPr/>
        <a:lstStyle/>
        <a:p>
          <a:endParaRPr lang="en-US"/>
        </a:p>
      </dgm:t>
    </dgm:pt>
    <dgm:pt modelId="{3C4F6DCC-0D61-4A84-AE7F-6DF856179EF9}" type="sibTrans" cxnId="{43524375-782B-41F2-B3F6-62885C431424}">
      <dgm:prSet/>
      <dgm:spPr/>
      <dgm:t>
        <a:bodyPr/>
        <a:lstStyle/>
        <a:p>
          <a:endParaRPr lang="en-US"/>
        </a:p>
      </dgm:t>
    </dgm:pt>
    <dgm:pt modelId="{DD189D0B-2AED-44F1-8D54-869CEF4817F3}" type="pres">
      <dgm:prSet presAssocID="{952CF993-1E4D-4016-A3A6-59525F098A9B}" presName="vert0" presStyleCnt="0">
        <dgm:presLayoutVars>
          <dgm:dir/>
          <dgm:animOne val="branch"/>
          <dgm:animLvl val="lvl"/>
        </dgm:presLayoutVars>
      </dgm:prSet>
      <dgm:spPr/>
    </dgm:pt>
    <dgm:pt modelId="{EC68AC7F-F6B9-4AD9-AD78-B03F74701248}" type="pres">
      <dgm:prSet presAssocID="{84ED8E1B-D919-4AB4-94B8-647F9F3C7EA9}" presName="thickLine" presStyleLbl="alignNode1" presStyleIdx="0" presStyleCnt="5"/>
      <dgm:spPr/>
    </dgm:pt>
    <dgm:pt modelId="{B882EB5D-A271-45E0-9B81-B7D5855D0B71}" type="pres">
      <dgm:prSet presAssocID="{84ED8E1B-D919-4AB4-94B8-647F9F3C7EA9}" presName="horz1" presStyleCnt="0"/>
      <dgm:spPr/>
    </dgm:pt>
    <dgm:pt modelId="{03827E25-5F46-4C2F-BA32-C17357B0C12F}" type="pres">
      <dgm:prSet presAssocID="{84ED8E1B-D919-4AB4-94B8-647F9F3C7EA9}" presName="tx1" presStyleLbl="revTx" presStyleIdx="0" presStyleCnt="5"/>
      <dgm:spPr/>
    </dgm:pt>
    <dgm:pt modelId="{B696F1DD-8FEF-4115-9291-58A64552D85E}" type="pres">
      <dgm:prSet presAssocID="{84ED8E1B-D919-4AB4-94B8-647F9F3C7EA9}" presName="vert1" presStyleCnt="0"/>
      <dgm:spPr/>
    </dgm:pt>
    <dgm:pt modelId="{8454D93F-8771-43AA-848E-6EBD86F71447}" type="pres">
      <dgm:prSet presAssocID="{53809DBB-3CA4-40A8-BF4B-CBCD484D28A8}" presName="thickLine" presStyleLbl="alignNode1" presStyleIdx="1" presStyleCnt="5"/>
      <dgm:spPr/>
    </dgm:pt>
    <dgm:pt modelId="{E79DD24F-2F8E-4730-97F1-309FB60FE2D8}" type="pres">
      <dgm:prSet presAssocID="{53809DBB-3CA4-40A8-BF4B-CBCD484D28A8}" presName="horz1" presStyleCnt="0"/>
      <dgm:spPr/>
    </dgm:pt>
    <dgm:pt modelId="{D682D0C9-A8BF-4BF8-BB77-01C4C90FCCFC}" type="pres">
      <dgm:prSet presAssocID="{53809DBB-3CA4-40A8-BF4B-CBCD484D28A8}" presName="tx1" presStyleLbl="revTx" presStyleIdx="1" presStyleCnt="5"/>
      <dgm:spPr/>
    </dgm:pt>
    <dgm:pt modelId="{82D4C1AF-800A-41C4-A17E-AE84EC7D1C44}" type="pres">
      <dgm:prSet presAssocID="{53809DBB-3CA4-40A8-BF4B-CBCD484D28A8}" presName="vert1" presStyleCnt="0"/>
      <dgm:spPr/>
    </dgm:pt>
    <dgm:pt modelId="{E576451C-E6B3-4B8B-9C76-EFF98BBD9166}" type="pres">
      <dgm:prSet presAssocID="{A8E20951-C27D-42E2-B96A-95616DAC1F47}" presName="thickLine" presStyleLbl="alignNode1" presStyleIdx="2" presStyleCnt="5"/>
      <dgm:spPr/>
    </dgm:pt>
    <dgm:pt modelId="{3B80C137-94DD-43F3-990D-4EEF3335F6B9}" type="pres">
      <dgm:prSet presAssocID="{A8E20951-C27D-42E2-B96A-95616DAC1F47}" presName="horz1" presStyleCnt="0"/>
      <dgm:spPr/>
    </dgm:pt>
    <dgm:pt modelId="{540327C9-66E8-4980-ADCB-4FF84DD32EE6}" type="pres">
      <dgm:prSet presAssocID="{A8E20951-C27D-42E2-B96A-95616DAC1F47}" presName="tx1" presStyleLbl="revTx" presStyleIdx="2" presStyleCnt="5"/>
      <dgm:spPr/>
    </dgm:pt>
    <dgm:pt modelId="{53BBF4BA-AAB4-4895-85ED-28D5A4B1BA4B}" type="pres">
      <dgm:prSet presAssocID="{A8E20951-C27D-42E2-B96A-95616DAC1F47}" presName="vert1" presStyleCnt="0"/>
      <dgm:spPr/>
    </dgm:pt>
    <dgm:pt modelId="{99D52674-5DE0-427D-921B-0043C25A76CE}" type="pres">
      <dgm:prSet presAssocID="{3209B3AE-5E9C-4AEA-9085-53ABC419B1C3}" presName="thickLine" presStyleLbl="alignNode1" presStyleIdx="3" presStyleCnt="5"/>
      <dgm:spPr/>
    </dgm:pt>
    <dgm:pt modelId="{61ED8FA2-304D-457F-9053-7C711A3C0D68}" type="pres">
      <dgm:prSet presAssocID="{3209B3AE-5E9C-4AEA-9085-53ABC419B1C3}" presName="horz1" presStyleCnt="0"/>
      <dgm:spPr/>
    </dgm:pt>
    <dgm:pt modelId="{A138FA48-292C-4063-9C2F-F76A9A9FEC11}" type="pres">
      <dgm:prSet presAssocID="{3209B3AE-5E9C-4AEA-9085-53ABC419B1C3}" presName="tx1" presStyleLbl="revTx" presStyleIdx="3" presStyleCnt="5"/>
      <dgm:spPr/>
    </dgm:pt>
    <dgm:pt modelId="{58C99783-1E4C-449F-AAD9-6FCCF15EF6FC}" type="pres">
      <dgm:prSet presAssocID="{3209B3AE-5E9C-4AEA-9085-53ABC419B1C3}" presName="vert1" presStyleCnt="0"/>
      <dgm:spPr/>
    </dgm:pt>
    <dgm:pt modelId="{3151C137-B13F-4679-AA73-26867F29C1D2}" type="pres">
      <dgm:prSet presAssocID="{D798AB30-B89E-412C-A729-8AF25E648C9F}" presName="thickLine" presStyleLbl="alignNode1" presStyleIdx="4" presStyleCnt="5"/>
      <dgm:spPr/>
    </dgm:pt>
    <dgm:pt modelId="{522D1E82-DEF7-4C63-9E1F-9C1B214CB8BD}" type="pres">
      <dgm:prSet presAssocID="{D798AB30-B89E-412C-A729-8AF25E648C9F}" presName="horz1" presStyleCnt="0"/>
      <dgm:spPr/>
    </dgm:pt>
    <dgm:pt modelId="{1A1F1571-0838-4A49-8096-68B6B42D4D53}" type="pres">
      <dgm:prSet presAssocID="{D798AB30-B89E-412C-A729-8AF25E648C9F}" presName="tx1" presStyleLbl="revTx" presStyleIdx="4" presStyleCnt="5"/>
      <dgm:spPr/>
    </dgm:pt>
    <dgm:pt modelId="{6F3ED942-D00A-47FF-9ABE-CEE09B28E361}" type="pres">
      <dgm:prSet presAssocID="{D798AB30-B89E-412C-A729-8AF25E648C9F}" presName="vert1" presStyleCnt="0"/>
      <dgm:spPr/>
    </dgm:pt>
  </dgm:ptLst>
  <dgm:cxnLst>
    <dgm:cxn modelId="{33632A1F-C7EE-484A-BD25-72093B454DC7}" srcId="{952CF993-1E4D-4016-A3A6-59525F098A9B}" destId="{A8E20951-C27D-42E2-B96A-95616DAC1F47}" srcOrd="2" destOrd="0" parTransId="{E1E36710-AF93-4715-96E1-6416B147A9F9}" sibTransId="{50BA1AF5-D570-4CE5-8592-0A85A175F7D2}"/>
    <dgm:cxn modelId="{39642127-9EE7-4521-AFD2-DF7D4034A025}" type="presOf" srcId="{53809DBB-3CA4-40A8-BF4B-CBCD484D28A8}" destId="{D682D0C9-A8BF-4BF8-BB77-01C4C90FCCFC}" srcOrd="0" destOrd="0" presId="urn:microsoft.com/office/officeart/2008/layout/LinedList"/>
    <dgm:cxn modelId="{1C2E953A-4056-4E0F-8CB3-CB25B47DDEDA}" type="presOf" srcId="{D798AB30-B89E-412C-A729-8AF25E648C9F}" destId="{1A1F1571-0838-4A49-8096-68B6B42D4D53}" srcOrd="0" destOrd="0" presId="urn:microsoft.com/office/officeart/2008/layout/LinedList"/>
    <dgm:cxn modelId="{61E84C49-6267-4027-9181-57E7D1EF51E4}" srcId="{952CF993-1E4D-4016-A3A6-59525F098A9B}" destId="{84ED8E1B-D919-4AB4-94B8-647F9F3C7EA9}" srcOrd="0" destOrd="0" parTransId="{9BB15360-606D-4E2B-9863-CAB81D844BF5}" sibTransId="{57C2F2A9-C220-4EE8-AF9C-0747C883F287}"/>
    <dgm:cxn modelId="{43524375-782B-41F2-B3F6-62885C431424}" srcId="{952CF993-1E4D-4016-A3A6-59525F098A9B}" destId="{D798AB30-B89E-412C-A729-8AF25E648C9F}" srcOrd="4" destOrd="0" parTransId="{E0F12289-3E97-45B5-8015-2D8962C8364C}" sibTransId="{3C4F6DCC-0D61-4A84-AE7F-6DF856179EF9}"/>
    <dgm:cxn modelId="{D5FA2657-09FF-41A8-851E-1C0140C04BA3}" type="presOf" srcId="{952CF993-1E4D-4016-A3A6-59525F098A9B}" destId="{DD189D0B-2AED-44F1-8D54-869CEF4817F3}" srcOrd="0" destOrd="0" presId="urn:microsoft.com/office/officeart/2008/layout/LinedList"/>
    <dgm:cxn modelId="{07FAC988-F429-49F7-B372-9430F9527511}" type="presOf" srcId="{3209B3AE-5E9C-4AEA-9085-53ABC419B1C3}" destId="{A138FA48-292C-4063-9C2F-F76A9A9FEC11}" srcOrd="0" destOrd="0" presId="urn:microsoft.com/office/officeart/2008/layout/LinedList"/>
    <dgm:cxn modelId="{023FD39A-81E9-4864-9065-CBEBE1D95BC8}" srcId="{952CF993-1E4D-4016-A3A6-59525F098A9B}" destId="{53809DBB-3CA4-40A8-BF4B-CBCD484D28A8}" srcOrd="1" destOrd="0" parTransId="{03622C92-86B5-4205-9CE8-9CA13EB8707C}" sibTransId="{0C31F726-ACF5-4380-AC3E-280465D5E43A}"/>
    <dgm:cxn modelId="{95B999CA-A4FD-4AC2-BEEB-54E33DE92A44}" type="presOf" srcId="{A8E20951-C27D-42E2-B96A-95616DAC1F47}" destId="{540327C9-66E8-4980-ADCB-4FF84DD32EE6}" srcOrd="0" destOrd="0" presId="urn:microsoft.com/office/officeart/2008/layout/LinedList"/>
    <dgm:cxn modelId="{F37CBCFB-76F9-430B-AE04-2DD888F8124D}" srcId="{952CF993-1E4D-4016-A3A6-59525F098A9B}" destId="{3209B3AE-5E9C-4AEA-9085-53ABC419B1C3}" srcOrd="3" destOrd="0" parTransId="{452EEE08-4542-4146-8917-55A2B813204A}" sibTransId="{261CDA86-D4A8-49D3-A918-B2C5C2E6CC4E}"/>
    <dgm:cxn modelId="{7BBEA7FD-E1A4-4AB6-BFBB-B178939D701A}" type="presOf" srcId="{84ED8E1B-D919-4AB4-94B8-647F9F3C7EA9}" destId="{03827E25-5F46-4C2F-BA32-C17357B0C12F}" srcOrd="0" destOrd="0" presId="urn:microsoft.com/office/officeart/2008/layout/LinedList"/>
    <dgm:cxn modelId="{23FA1224-5BB8-43E7-9B60-CE85212A9948}" type="presParOf" srcId="{DD189D0B-2AED-44F1-8D54-869CEF4817F3}" destId="{EC68AC7F-F6B9-4AD9-AD78-B03F74701248}" srcOrd="0" destOrd="0" presId="urn:microsoft.com/office/officeart/2008/layout/LinedList"/>
    <dgm:cxn modelId="{B1A3F924-A647-4776-BBCE-B3E2FB647C08}" type="presParOf" srcId="{DD189D0B-2AED-44F1-8D54-869CEF4817F3}" destId="{B882EB5D-A271-45E0-9B81-B7D5855D0B71}" srcOrd="1" destOrd="0" presId="urn:microsoft.com/office/officeart/2008/layout/LinedList"/>
    <dgm:cxn modelId="{25253AE1-524B-40B8-9B88-234E1CD87BBE}" type="presParOf" srcId="{B882EB5D-A271-45E0-9B81-B7D5855D0B71}" destId="{03827E25-5F46-4C2F-BA32-C17357B0C12F}" srcOrd="0" destOrd="0" presId="urn:microsoft.com/office/officeart/2008/layout/LinedList"/>
    <dgm:cxn modelId="{23EA264B-BE74-41AA-9CDF-189AFCE80062}" type="presParOf" srcId="{B882EB5D-A271-45E0-9B81-B7D5855D0B71}" destId="{B696F1DD-8FEF-4115-9291-58A64552D85E}" srcOrd="1" destOrd="0" presId="urn:microsoft.com/office/officeart/2008/layout/LinedList"/>
    <dgm:cxn modelId="{00F22200-62D5-48CE-8BF2-CD6B7FE20DFD}" type="presParOf" srcId="{DD189D0B-2AED-44F1-8D54-869CEF4817F3}" destId="{8454D93F-8771-43AA-848E-6EBD86F71447}" srcOrd="2" destOrd="0" presId="urn:microsoft.com/office/officeart/2008/layout/LinedList"/>
    <dgm:cxn modelId="{B2B1C70D-941C-4876-B22D-CBECE37C17C7}" type="presParOf" srcId="{DD189D0B-2AED-44F1-8D54-869CEF4817F3}" destId="{E79DD24F-2F8E-4730-97F1-309FB60FE2D8}" srcOrd="3" destOrd="0" presId="urn:microsoft.com/office/officeart/2008/layout/LinedList"/>
    <dgm:cxn modelId="{DE75E687-5157-42C9-BDD6-41DBA5A710DE}" type="presParOf" srcId="{E79DD24F-2F8E-4730-97F1-309FB60FE2D8}" destId="{D682D0C9-A8BF-4BF8-BB77-01C4C90FCCFC}" srcOrd="0" destOrd="0" presId="urn:microsoft.com/office/officeart/2008/layout/LinedList"/>
    <dgm:cxn modelId="{E041F10D-3114-4640-98CE-F06816648F43}" type="presParOf" srcId="{E79DD24F-2F8E-4730-97F1-309FB60FE2D8}" destId="{82D4C1AF-800A-41C4-A17E-AE84EC7D1C44}" srcOrd="1" destOrd="0" presId="urn:microsoft.com/office/officeart/2008/layout/LinedList"/>
    <dgm:cxn modelId="{C097517E-26AA-49FE-B6D2-0F22DB6313B0}" type="presParOf" srcId="{DD189D0B-2AED-44F1-8D54-869CEF4817F3}" destId="{E576451C-E6B3-4B8B-9C76-EFF98BBD9166}" srcOrd="4" destOrd="0" presId="urn:microsoft.com/office/officeart/2008/layout/LinedList"/>
    <dgm:cxn modelId="{A9430018-DBAE-47B1-8A0A-727654789810}" type="presParOf" srcId="{DD189D0B-2AED-44F1-8D54-869CEF4817F3}" destId="{3B80C137-94DD-43F3-990D-4EEF3335F6B9}" srcOrd="5" destOrd="0" presId="urn:microsoft.com/office/officeart/2008/layout/LinedList"/>
    <dgm:cxn modelId="{43450A14-0DC3-4A8F-8F2D-4F968E9517F8}" type="presParOf" srcId="{3B80C137-94DD-43F3-990D-4EEF3335F6B9}" destId="{540327C9-66E8-4980-ADCB-4FF84DD32EE6}" srcOrd="0" destOrd="0" presId="urn:microsoft.com/office/officeart/2008/layout/LinedList"/>
    <dgm:cxn modelId="{BB59D0E4-9FBA-4858-9D80-151433F83D68}" type="presParOf" srcId="{3B80C137-94DD-43F3-990D-4EEF3335F6B9}" destId="{53BBF4BA-AAB4-4895-85ED-28D5A4B1BA4B}" srcOrd="1" destOrd="0" presId="urn:microsoft.com/office/officeart/2008/layout/LinedList"/>
    <dgm:cxn modelId="{4218EAF8-57F1-4241-824A-ECD3FB192276}" type="presParOf" srcId="{DD189D0B-2AED-44F1-8D54-869CEF4817F3}" destId="{99D52674-5DE0-427D-921B-0043C25A76CE}" srcOrd="6" destOrd="0" presId="urn:microsoft.com/office/officeart/2008/layout/LinedList"/>
    <dgm:cxn modelId="{20CBB8B4-8696-43B9-89D9-985A0B999A5E}" type="presParOf" srcId="{DD189D0B-2AED-44F1-8D54-869CEF4817F3}" destId="{61ED8FA2-304D-457F-9053-7C711A3C0D68}" srcOrd="7" destOrd="0" presId="urn:microsoft.com/office/officeart/2008/layout/LinedList"/>
    <dgm:cxn modelId="{6AC5CB42-EDC0-45F2-B221-8ED2033958BD}" type="presParOf" srcId="{61ED8FA2-304D-457F-9053-7C711A3C0D68}" destId="{A138FA48-292C-4063-9C2F-F76A9A9FEC11}" srcOrd="0" destOrd="0" presId="urn:microsoft.com/office/officeart/2008/layout/LinedList"/>
    <dgm:cxn modelId="{FBFE0292-BF11-44CB-81AF-9C413BBA8FC9}" type="presParOf" srcId="{61ED8FA2-304D-457F-9053-7C711A3C0D68}" destId="{58C99783-1E4C-449F-AAD9-6FCCF15EF6FC}" srcOrd="1" destOrd="0" presId="urn:microsoft.com/office/officeart/2008/layout/LinedList"/>
    <dgm:cxn modelId="{29E82691-6F8D-4C9F-B521-AAFB436DBA96}" type="presParOf" srcId="{DD189D0B-2AED-44F1-8D54-869CEF4817F3}" destId="{3151C137-B13F-4679-AA73-26867F29C1D2}" srcOrd="8" destOrd="0" presId="urn:microsoft.com/office/officeart/2008/layout/LinedList"/>
    <dgm:cxn modelId="{4BE3322A-EAB3-4940-B875-0898295EECF8}" type="presParOf" srcId="{DD189D0B-2AED-44F1-8D54-869CEF4817F3}" destId="{522D1E82-DEF7-4C63-9E1F-9C1B214CB8BD}" srcOrd="9" destOrd="0" presId="urn:microsoft.com/office/officeart/2008/layout/LinedList"/>
    <dgm:cxn modelId="{EE8C501E-91CF-43F7-BFE3-06F6B45FF7E8}" type="presParOf" srcId="{522D1E82-DEF7-4C63-9E1F-9C1B214CB8BD}" destId="{1A1F1571-0838-4A49-8096-68B6B42D4D53}" srcOrd="0" destOrd="0" presId="urn:microsoft.com/office/officeart/2008/layout/LinedList"/>
    <dgm:cxn modelId="{934B4CE9-8123-42E7-8CFF-8C9473DDC86E}" type="presParOf" srcId="{522D1E82-DEF7-4C63-9E1F-9C1B214CB8BD}" destId="{6F3ED942-D00A-47FF-9ABE-CEE09B28E36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A8D280-B771-40AB-BC9F-1AD209B7CDA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C138B7F-AF64-438E-8E45-EC48F74BE608}">
      <dgm:prSet/>
      <dgm:spPr/>
      <dgm:t>
        <a:bodyPr/>
        <a:lstStyle/>
        <a:p>
          <a:r>
            <a:rPr lang="en-US"/>
            <a:t>DenseNet 201</a:t>
          </a:r>
        </a:p>
      </dgm:t>
    </dgm:pt>
    <dgm:pt modelId="{B7F6DF63-807E-4776-BB6C-AB8D82BBE5ED}" type="parTrans" cxnId="{18BAEBE7-7F8D-44BA-8288-0E14E9A27490}">
      <dgm:prSet/>
      <dgm:spPr/>
      <dgm:t>
        <a:bodyPr/>
        <a:lstStyle/>
        <a:p>
          <a:endParaRPr lang="en-US"/>
        </a:p>
      </dgm:t>
    </dgm:pt>
    <dgm:pt modelId="{47029E16-3D13-46FB-9CB5-CABA4569EDCF}" type="sibTrans" cxnId="{18BAEBE7-7F8D-44BA-8288-0E14E9A27490}">
      <dgm:prSet/>
      <dgm:spPr/>
      <dgm:t>
        <a:bodyPr/>
        <a:lstStyle/>
        <a:p>
          <a:endParaRPr lang="en-US"/>
        </a:p>
      </dgm:t>
    </dgm:pt>
    <dgm:pt modelId="{48A762E5-A1DD-48BF-8899-780E956077B2}">
      <dgm:prSet/>
      <dgm:spPr/>
      <dgm:t>
        <a:bodyPr/>
        <a:lstStyle/>
        <a:p>
          <a:r>
            <a:rPr lang="en-US"/>
            <a:t>MobileNet</a:t>
          </a:r>
        </a:p>
      </dgm:t>
    </dgm:pt>
    <dgm:pt modelId="{6976A3AD-109A-408E-BBA3-58EC4EF45207}" type="parTrans" cxnId="{D5819090-0BC6-445E-BBFA-59E636E0199C}">
      <dgm:prSet/>
      <dgm:spPr/>
      <dgm:t>
        <a:bodyPr/>
        <a:lstStyle/>
        <a:p>
          <a:endParaRPr lang="en-US"/>
        </a:p>
      </dgm:t>
    </dgm:pt>
    <dgm:pt modelId="{DE21A056-44F2-4A8D-B366-AB417DA18B8B}" type="sibTrans" cxnId="{D5819090-0BC6-445E-BBFA-59E636E0199C}">
      <dgm:prSet/>
      <dgm:spPr/>
      <dgm:t>
        <a:bodyPr/>
        <a:lstStyle/>
        <a:p>
          <a:endParaRPr lang="en-US"/>
        </a:p>
      </dgm:t>
    </dgm:pt>
    <dgm:pt modelId="{C7AE7631-B666-4448-B20A-219E70C3D232}">
      <dgm:prSet/>
      <dgm:spPr/>
      <dgm:t>
        <a:bodyPr/>
        <a:lstStyle/>
        <a:p>
          <a:r>
            <a:rPr lang="en-US"/>
            <a:t>Xception</a:t>
          </a:r>
        </a:p>
      </dgm:t>
    </dgm:pt>
    <dgm:pt modelId="{178EC78A-676A-461B-BBF4-68CF77887781}" type="parTrans" cxnId="{8B01AA96-81DD-4A47-BF1A-DC93C86A7F1A}">
      <dgm:prSet/>
      <dgm:spPr/>
      <dgm:t>
        <a:bodyPr/>
        <a:lstStyle/>
        <a:p>
          <a:endParaRPr lang="en-US"/>
        </a:p>
      </dgm:t>
    </dgm:pt>
    <dgm:pt modelId="{BA8B8DA9-1DA1-4CF4-9ECA-C3C516C00714}" type="sibTrans" cxnId="{8B01AA96-81DD-4A47-BF1A-DC93C86A7F1A}">
      <dgm:prSet/>
      <dgm:spPr/>
      <dgm:t>
        <a:bodyPr/>
        <a:lstStyle/>
        <a:p>
          <a:endParaRPr lang="en-US"/>
        </a:p>
      </dgm:t>
    </dgm:pt>
    <dgm:pt modelId="{A34C348B-53D9-4390-9836-D4268832FF65}">
      <dgm:prSet/>
      <dgm:spPr/>
      <dgm:t>
        <a:bodyPr/>
        <a:lstStyle/>
        <a:p>
          <a:r>
            <a:rPr lang="en-US"/>
            <a:t>EfficientNet B3</a:t>
          </a:r>
        </a:p>
      </dgm:t>
    </dgm:pt>
    <dgm:pt modelId="{65DF7FB1-3B0C-46DD-A547-D539BF4FC390}" type="parTrans" cxnId="{F6C4DB91-C554-4BA9-B083-AAA8B61164FC}">
      <dgm:prSet/>
      <dgm:spPr/>
      <dgm:t>
        <a:bodyPr/>
        <a:lstStyle/>
        <a:p>
          <a:endParaRPr lang="en-US"/>
        </a:p>
      </dgm:t>
    </dgm:pt>
    <dgm:pt modelId="{633CB349-801C-4489-8D8C-2BAD6734FF5B}" type="sibTrans" cxnId="{F6C4DB91-C554-4BA9-B083-AAA8B61164FC}">
      <dgm:prSet/>
      <dgm:spPr/>
      <dgm:t>
        <a:bodyPr/>
        <a:lstStyle/>
        <a:p>
          <a:endParaRPr lang="en-US"/>
        </a:p>
      </dgm:t>
    </dgm:pt>
    <dgm:pt modelId="{98E23EF5-B7DA-4A20-B48F-3063335B15ED}">
      <dgm:prSet/>
      <dgm:spPr/>
      <dgm:t>
        <a:bodyPr/>
        <a:lstStyle/>
        <a:p>
          <a:r>
            <a:rPr lang="en-US"/>
            <a:t>VGG 19</a:t>
          </a:r>
        </a:p>
      </dgm:t>
    </dgm:pt>
    <dgm:pt modelId="{5071DCAB-9D03-4684-B4C5-E1BD1C336122}" type="parTrans" cxnId="{0F6CD563-6B5E-4642-A477-0109074885DF}">
      <dgm:prSet/>
      <dgm:spPr/>
      <dgm:t>
        <a:bodyPr/>
        <a:lstStyle/>
        <a:p>
          <a:endParaRPr lang="en-US"/>
        </a:p>
      </dgm:t>
    </dgm:pt>
    <dgm:pt modelId="{270C7876-685C-491B-80BA-648228736151}" type="sibTrans" cxnId="{0F6CD563-6B5E-4642-A477-0109074885DF}">
      <dgm:prSet/>
      <dgm:spPr/>
      <dgm:t>
        <a:bodyPr/>
        <a:lstStyle/>
        <a:p>
          <a:endParaRPr lang="en-US"/>
        </a:p>
      </dgm:t>
    </dgm:pt>
    <dgm:pt modelId="{2E149357-68C2-4EDA-BD7D-994482101C70}" type="pres">
      <dgm:prSet presAssocID="{56A8D280-B771-40AB-BC9F-1AD209B7CDA0}" presName="vert0" presStyleCnt="0">
        <dgm:presLayoutVars>
          <dgm:dir/>
          <dgm:animOne val="branch"/>
          <dgm:animLvl val="lvl"/>
        </dgm:presLayoutVars>
      </dgm:prSet>
      <dgm:spPr/>
    </dgm:pt>
    <dgm:pt modelId="{3D64F49D-D693-415E-A92A-68340DB8E64C}" type="pres">
      <dgm:prSet presAssocID="{0C138B7F-AF64-438E-8E45-EC48F74BE608}" presName="thickLine" presStyleLbl="alignNode1" presStyleIdx="0" presStyleCnt="5"/>
      <dgm:spPr/>
    </dgm:pt>
    <dgm:pt modelId="{0F5537F3-D1AD-4DBD-93B3-57C053A2CB21}" type="pres">
      <dgm:prSet presAssocID="{0C138B7F-AF64-438E-8E45-EC48F74BE608}" presName="horz1" presStyleCnt="0"/>
      <dgm:spPr/>
    </dgm:pt>
    <dgm:pt modelId="{492B9E7E-99CC-4E8E-B37C-7F5AEEF263A5}" type="pres">
      <dgm:prSet presAssocID="{0C138B7F-AF64-438E-8E45-EC48F74BE608}" presName="tx1" presStyleLbl="revTx" presStyleIdx="0" presStyleCnt="5"/>
      <dgm:spPr/>
    </dgm:pt>
    <dgm:pt modelId="{AE99F20E-9F19-4D1D-A17C-D8AB8EA071BF}" type="pres">
      <dgm:prSet presAssocID="{0C138B7F-AF64-438E-8E45-EC48F74BE608}" presName="vert1" presStyleCnt="0"/>
      <dgm:spPr/>
    </dgm:pt>
    <dgm:pt modelId="{A8137F48-1873-4C05-8867-7218A2C08A64}" type="pres">
      <dgm:prSet presAssocID="{48A762E5-A1DD-48BF-8899-780E956077B2}" presName="thickLine" presStyleLbl="alignNode1" presStyleIdx="1" presStyleCnt="5"/>
      <dgm:spPr/>
    </dgm:pt>
    <dgm:pt modelId="{7EEEDDF3-9E61-4AC4-A11B-D736186D2AAB}" type="pres">
      <dgm:prSet presAssocID="{48A762E5-A1DD-48BF-8899-780E956077B2}" presName="horz1" presStyleCnt="0"/>
      <dgm:spPr/>
    </dgm:pt>
    <dgm:pt modelId="{2FB4B126-D6B0-4A64-9EE8-8B5F5467060A}" type="pres">
      <dgm:prSet presAssocID="{48A762E5-A1DD-48BF-8899-780E956077B2}" presName="tx1" presStyleLbl="revTx" presStyleIdx="1" presStyleCnt="5"/>
      <dgm:spPr/>
    </dgm:pt>
    <dgm:pt modelId="{A038440F-C483-4A6A-8D5A-FA1EA49ADC5A}" type="pres">
      <dgm:prSet presAssocID="{48A762E5-A1DD-48BF-8899-780E956077B2}" presName="vert1" presStyleCnt="0"/>
      <dgm:spPr/>
    </dgm:pt>
    <dgm:pt modelId="{A775C6EF-B03E-4C2D-931E-111EE98DCEFC}" type="pres">
      <dgm:prSet presAssocID="{C7AE7631-B666-4448-B20A-219E70C3D232}" presName="thickLine" presStyleLbl="alignNode1" presStyleIdx="2" presStyleCnt="5"/>
      <dgm:spPr/>
    </dgm:pt>
    <dgm:pt modelId="{E216A57B-BFF3-4BE5-B2E6-19CB0F1620B4}" type="pres">
      <dgm:prSet presAssocID="{C7AE7631-B666-4448-B20A-219E70C3D232}" presName="horz1" presStyleCnt="0"/>
      <dgm:spPr/>
    </dgm:pt>
    <dgm:pt modelId="{E04A1864-2123-457D-B2D4-C8F449FBBDCC}" type="pres">
      <dgm:prSet presAssocID="{C7AE7631-B666-4448-B20A-219E70C3D232}" presName="tx1" presStyleLbl="revTx" presStyleIdx="2" presStyleCnt="5"/>
      <dgm:spPr/>
    </dgm:pt>
    <dgm:pt modelId="{BF3836DE-90C3-4D89-BEBD-BB1234203276}" type="pres">
      <dgm:prSet presAssocID="{C7AE7631-B666-4448-B20A-219E70C3D232}" presName="vert1" presStyleCnt="0"/>
      <dgm:spPr/>
    </dgm:pt>
    <dgm:pt modelId="{222F68EC-43E0-4FDA-BEBA-F594FBA35A2D}" type="pres">
      <dgm:prSet presAssocID="{A34C348B-53D9-4390-9836-D4268832FF65}" presName="thickLine" presStyleLbl="alignNode1" presStyleIdx="3" presStyleCnt="5"/>
      <dgm:spPr/>
    </dgm:pt>
    <dgm:pt modelId="{551D96BD-6105-4C6B-856B-60FD6DF8F401}" type="pres">
      <dgm:prSet presAssocID="{A34C348B-53D9-4390-9836-D4268832FF65}" presName="horz1" presStyleCnt="0"/>
      <dgm:spPr/>
    </dgm:pt>
    <dgm:pt modelId="{05F6122A-91A1-4C18-BA5F-7E5754EBBF11}" type="pres">
      <dgm:prSet presAssocID="{A34C348B-53D9-4390-9836-D4268832FF65}" presName="tx1" presStyleLbl="revTx" presStyleIdx="3" presStyleCnt="5"/>
      <dgm:spPr/>
    </dgm:pt>
    <dgm:pt modelId="{CAC28D32-3250-4E1E-A099-5B25302DF3F7}" type="pres">
      <dgm:prSet presAssocID="{A34C348B-53D9-4390-9836-D4268832FF65}" presName="vert1" presStyleCnt="0"/>
      <dgm:spPr/>
    </dgm:pt>
    <dgm:pt modelId="{AFCD6D88-61B9-42C9-B027-07B3959FE439}" type="pres">
      <dgm:prSet presAssocID="{98E23EF5-B7DA-4A20-B48F-3063335B15ED}" presName="thickLine" presStyleLbl="alignNode1" presStyleIdx="4" presStyleCnt="5"/>
      <dgm:spPr/>
    </dgm:pt>
    <dgm:pt modelId="{9911DE9C-DE4F-484C-A280-717A19157301}" type="pres">
      <dgm:prSet presAssocID="{98E23EF5-B7DA-4A20-B48F-3063335B15ED}" presName="horz1" presStyleCnt="0"/>
      <dgm:spPr/>
    </dgm:pt>
    <dgm:pt modelId="{10830753-B493-4940-8BDF-85F70BEA3888}" type="pres">
      <dgm:prSet presAssocID="{98E23EF5-B7DA-4A20-B48F-3063335B15ED}" presName="tx1" presStyleLbl="revTx" presStyleIdx="4" presStyleCnt="5"/>
      <dgm:spPr/>
    </dgm:pt>
    <dgm:pt modelId="{2E47396D-E505-4984-AABF-48431206C954}" type="pres">
      <dgm:prSet presAssocID="{98E23EF5-B7DA-4A20-B48F-3063335B15ED}" presName="vert1" presStyleCnt="0"/>
      <dgm:spPr/>
    </dgm:pt>
  </dgm:ptLst>
  <dgm:cxnLst>
    <dgm:cxn modelId="{F84C2F0B-093C-4BD6-91AE-D16B1ACEB56D}" type="presOf" srcId="{C7AE7631-B666-4448-B20A-219E70C3D232}" destId="{E04A1864-2123-457D-B2D4-C8F449FBBDCC}" srcOrd="0" destOrd="0" presId="urn:microsoft.com/office/officeart/2008/layout/LinedList"/>
    <dgm:cxn modelId="{64146E25-D1FB-4ACD-B8E4-4BEEA2FDEC68}" type="presOf" srcId="{98E23EF5-B7DA-4A20-B48F-3063335B15ED}" destId="{10830753-B493-4940-8BDF-85F70BEA3888}" srcOrd="0" destOrd="0" presId="urn:microsoft.com/office/officeart/2008/layout/LinedList"/>
    <dgm:cxn modelId="{CC224C38-2A4A-4E69-A6F0-84AAB21309FD}" type="presOf" srcId="{0C138B7F-AF64-438E-8E45-EC48F74BE608}" destId="{492B9E7E-99CC-4E8E-B37C-7F5AEEF263A5}" srcOrd="0" destOrd="0" presId="urn:microsoft.com/office/officeart/2008/layout/LinedList"/>
    <dgm:cxn modelId="{0F6CD563-6B5E-4642-A477-0109074885DF}" srcId="{56A8D280-B771-40AB-BC9F-1AD209B7CDA0}" destId="{98E23EF5-B7DA-4A20-B48F-3063335B15ED}" srcOrd="4" destOrd="0" parTransId="{5071DCAB-9D03-4684-B4C5-E1BD1C336122}" sibTransId="{270C7876-685C-491B-80BA-648228736151}"/>
    <dgm:cxn modelId="{7D84277A-CCB1-43CF-9AC4-EA6F4A33585E}" type="presOf" srcId="{56A8D280-B771-40AB-BC9F-1AD209B7CDA0}" destId="{2E149357-68C2-4EDA-BD7D-994482101C70}" srcOrd="0" destOrd="0" presId="urn:microsoft.com/office/officeart/2008/layout/LinedList"/>
    <dgm:cxn modelId="{C6E44F83-207C-4FCC-8B16-0C74DC3F7977}" type="presOf" srcId="{48A762E5-A1DD-48BF-8899-780E956077B2}" destId="{2FB4B126-D6B0-4A64-9EE8-8B5F5467060A}" srcOrd="0" destOrd="0" presId="urn:microsoft.com/office/officeart/2008/layout/LinedList"/>
    <dgm:cxn modelId="{D5819090-0BC6-445E-BBFA-59E636E0199C}" srcId="{56A8D280-B771-40AB-BC9F-1AD209B7CDA0}" destId="{48A762E5-A1DD-48BF-8899-780E956077B2}" srcOrd="1" destOrd="0" parTransId="{6976A3AD-109A-408E-BBA3-58EC4EF45207}" sibTransId="{DE21A056-44F2-4A8D-B366-AB417DA18B8B}"/>
    <dgm:cxn modelId="{F6C4DB91-C554-4BA9-B083-AAA8B61164FC}" srcId="{56A8D280-B771-40AB-BC9F-1AD209B7CDA0}" destId="{A34C348B-53D9-4390-9836-D4268832FF65}" srcOrd="3" destOrd="0" parTransId="{65DF7FB1-3B0C-46DD-A547-D539BF4FC390}" sibTransId="{633CB349-801C-4489-8D8C-2BAD6734FF5B}"/>
    <dgm:cxn modelId="{8B01AA96-81DD-4A47-BF1A-DC93C86A7F1A}" srcId="{56A8D280-B771-40AB-BC9F-1AD209B7CDA0}" destId="{C7AE7631-B666-4448-B20A-219E70C3D232}" srcOrd="2" destOrd="0" parTransId="{178EC78A-676A-461B-BBF4-68CF77887781}" sibTransId="{BA8B8DA9-1DA1-4CF4-9ECA-C3C516C00714}"/>
    <dgm:cxn modelId="{4E2996BC-4B31-41D4-9038-36AEE460CF77}" type="presOf" srcId="{A34C348B-53D9-4390-9836-D4268832FF65}" destId="{05F6122A-91A1-4C18-BA5F-7E5754EBBF11}" srcOrd="0" destOrd="0" presId="urn:microsoft.com/office/officeart/2008/layout/LinedList"/>
    <dgm:cxn modelId="{18BAEBE7-7F8D-44BA-8288-0E14E9A27490}" srcId="{56A8D280-B771-40AB-BC9F-1AD209B7CDA0}" destId="{0C138B7F-AF64-438E-8E45-EC48F74BE608}" srcOrd="0" destOrd="0" parTransId="{B7F6DF63-807E-4776-BB6C-AB8D82BBE5ED}" sibTransId="{47029E16-3D13-46FB-9CB5-CABA4569EDCF}"/>
    <dgm:cxn modelId="{D69A0C56-B6DC-49E2-9389-709FBC6F8FBB}" type="presParOf" srcId="{2E149357-68C2-4EDA-BD7D-994482101C70}" destId="{3D64F49D-D693-415E-A92A-68340DB8E64C}" srcOrd="0" destOrd="0" presId="urn:microsoft.com/office/officeart/2008/layout/LinedList"/>
    <dgm:cxn modelId="{71CE81CD-1ED7-498E-9A86-FE70D196A058}" type="presParOf" srcId="{2E149357-68C2-4EDA-BD7D-994482101C70}" destId="{0F5537F3-D1AD-4DBD-93B3-57C053A2CB21}" srcOrd="1" destOrd="0" presId="urn:microsoft.com/office/officeart/2008/layout/LinedList"/>
    <dgm:cxn modelId="{C6DC5F85-590E-47E9-B88F-2FF5E0114FED}" type="presParOf" srcId="{0F5537F3-D1AD-4DBD-93B3-57C053A2CB21}" destId="{492B9E7E-99CC-4E8E-B37C-7F5AEEF263A5}" srcOrd="0" destOrd="0" presId="urn:microsoft.com/office/officeart/2008/layout/LinedList"/>
    <dgm:cxn modelId="{C4C08B03-1F73-4A15-AF23-DAC38B22D428}" type="presParOf" srcId="{0F5537F3-D1AD-4DBD-93B3-57C053A2CB21}" destId="{AE99F20E-9F19-4D1D-A17C-D8AB8EA071BF}" srcOrd="1" destOrd="0" presId="urn:microsoft.com/office/officeart/2008/layout/LinedList"/>
    <dgm:cxn modelId="{B1AE1D55-77F8-4CCB-9CDC-52A2A9DCFE8B}" type="presParOf" srcId="{2E149357-68C2-4EDA-BD7D-994482101C70}" destId="{A8137F48-1873-4C05-8867-7218A2C08A64}" srcOrd="2" destOrd="0" presId="urn:microsoft.com/office/officeart/2008/layout/LinedList"/>
    <dgm:cxn modelId="{DA11B41E-97D4-47B0-BE08-E8422900D39B}" type="presParOf" srcId="{2E149357-68C2-4EDA-BD7D-994482101C70}" destId="{7EEEDDF3-9E61-4AC4-A11B-D736186D2AAB}" srcOrd="3" destOrd="0" presId="urn:microsoft.com/office/officeart/2008/layout/LinedList"/>
    <dgm:cxn modelId="{8156B71E-5381-42B3-B64F-BBE367C67414}" type="presParOf" srcId="{7EEEDDF3-9E61-4AC4-A11B-D736186D2AAB}" destId="{2FB4B126-D6B0-4A64-9EE8-8B5F5467060A}" srcOrd="0" destOrd="0" presId="urn:microsoft.com/office/officeart/2008/layout/LinedList"/>
    <dgm:cxn modelId="{0E39D793-36B4-40E4-9013-AD8413627225}" type="presParOf" srcId="{7EEEDDF3-9E61-4AC4-A11B-D736186D2AAB}" destId="{A038440F-C483-4A6A-8D5A-FA1EA49ADC5A}" srcOrd="1" destOrd="0" presId="urn:microsoft.com/office/officeart/2008/layout/LinedList"/>
    <dgm:cxn modelId="{5746FBC8-5C6F-472E-9D29-F7D01DBED4D8}" type="presParOf" srcId="{2E149357-68C2-4EDA-BD7D-994482101C70}" destId="{A775C6EF-B03E-4C2D-931E-111EE98DCEFC}" srcOrd="4" destOrd="0" presId="urn:microsoft.com/office/officeart/2008/layout/LinedList"/>
    <dgm:cxn modelId="{E0282882-B91E-4478-A75F-34828710C665}" type="presParOf" srcId="{2E149357-68C2-4EDA-BD7D-994482101C70}" destId="{E216A57B-BFF3-4BE5-B2E6-19CB0F1620B4}" srcOrd="5" destOrd="0" presId="urn:microsoft.com/office/officeart/2008/layout/LinedList"/>
    <dgm:cxn modelId="{C310D6C2-B64E-4A4F-8E11-CAB3F75C1164}" type="presParOf" srcId="{E216A57B-BFF3-4BE5-B2E6-19CB0F1620B4}" destId="{E04A1864-2123-457D-B2D4-C8F449FBBDCC}" srcOrd="0" destOrd="0" presId="urn:microsoft.com/office/officeart/2008/layout/LinedList"/>
    <dgm:cxn modelId="{F98B9F9A-DABB-4764-82D5-9E7D1451A84C}" type="presParOf" srcId="{E216A57B-BFF3-4BE5-B2E6-19CB0F1620B4}" destId="{BF3836DE-90C3-4D89-BEBD-BB1234203276}" srcOrd="1" destOrd="0" presId="urn:microsoft.com/office/officeart/2008/layout/LinedList"/>
    <dgm:cxn modelId="{053A8478-24EE-42D5-B495-3773D00A6081}" type="presParOf" srcId="{2E149357-68C2-4EDA-BD7D-994482101C70}" destId="{222F68EC-43E0-4FDA-BEBA-F594FBA35A2D}" srcOrd="6" destOrd="0" presId="urn:microsoft.com/office/officeart/2008/layout/LinedList"/>
    <dgm:cxn modelId="{1C4CAE62-1F00-40E5-A941-8D2542E3ED10}" type="presParOf" srcId="{2E149357-68C2-4EDA-BD7D-994482101C70}" destId="{551D96BD-6105-4C6B-856B-60FD6DF8F401}" srcOrd="7" destOrd="0" presId="urn:microsoft.com/office/officeart/2008/layout/LinedList"/>
    <dgm:cxn modelId="{F05A7C59-392C-4709-B6D2-4F84ACA31848}" type="presParOf" srcId="{551D96BD-6105-4C6B-856B-60FD6DF8F401}" destId="{05F6122A-91A1-4C18-BA5F-7E5754EBBF11}" srcOrd="0" destOrd="0" presId="urn:microsoft.com/office/officeart/2008/layout/LinedList"/>
    <dgm:cxn modelId="{76842FF6-A667-40D4-8B3F-D8FB0FE0FC68}" type="presParOf" srcId="{551D96BD-6105-4C6B-856B-60FD6DF8F401}" destId="{CAC28D32-3250-4E1E-A099-5B25302DF3F7}" srcOrd="1" destOrd="0" presId="urn:microsoft.com/office/officeart/2008/layout/LinedList"/>
    <dgm:cxn modelId="{5A28A78B-ACD2-4812-8F50-DA1BE09B3AEB}" type="presParOf" srcId="{2E149357-68C2-4EDA-BD7D-994482101C70}" destId="{AFCD6D88-61B9-42C9-B027-07B3959FE439}" srcOrd="8" destOrd="0" presId="urn:microsoft.com/office/officeart/2008/layout/LinedList"/>
    <dgm:cxn modelId="{0F6E34CE-3BBB-4FAE-8B10-92C9D8AEC4BE}" type="presParOf" srcId="{2E149357-68C2-4EDA-BD7D-994482101C70}" destId="{9911DE9C-DE4F-484C-A280-717A19157301}" srcOrd="9" destOrd="0" presId="urn:microsoft.com/office/officeart/2008/layout/LinedList"/>
    <dgm:cxn modelId="{409235EA-A324-43A5-9116-36971E8C67FA}" type="presParOf" srcId="{9911DE9C-DE4F-484C-A280-717A19157301}" destId="{10830753-B493-4940-8BDF-85F70BEA3888}" srcOrd="0" destOrd="0" presId="urn:microsoft.com/office/officeart/2008/layout/LinedList"/>
    <dgm:cxn modelId="{87DCEA5D-B495-4F56-AEFA-E187CB2C4776}" type="presParOf" srcId="{9911DE9C-DE4F-484C-A280-717A19157301}" destId="{2E47396D-E505-4984-AABF-48431206C9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810967-AA02-4F49-BA8A-8A805EEC766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C16D1E7-B4B8-480B-BE9F-E62ACCCD1EBB}">
      <dgm:prSet/>
      <dgm:spPr/>
      <dgm:t>
        <a:bodyPr/>
        <a:lstStyle/>
        <a:p>
          <a:pPr>
            <a:lnSpc>
              <a:spcPct val="100000"/>
            </a:lnSpc>
          </a:pPr>
          <a:r>
            <a:rPr lang="en-US">
              <a:latin typeface="Avenir Next LT Pro"/>
            </a:rPr>
            <a:t>Introduction</a:t>
          </a:r>
          <a:r>
            <a:rPr lang="en-US"/>
            <a:t> </a:t>
          </a:r>
        </a:p>
      </dgm:t>
    </dgm:pt>
    <dgm:pt modelId="{FEC5CD18-FEFC-441C-BD8E-652D55D2B365}" type="parTrans" cxnId="{B5D81BA8-A99C-438E-AE8C-DEB709D20885}">
      <dgm:prSet/>
      <dgm:spPr/>
      <dgm:t>
        <a:bodyPr/>
        <a:lstStyle/>
        <a:p>
          <a:endParaRPr lang="en-US"/>
        </a:p>
      </dgm:t>
    </dgm:pt>
    <dgm:pt modelId="{D75B53A4-8652-40D6-AC6D-30716BF948B8}" type="sibTrans" cxnId="{B5D81BA8-A99C-438E-AE8C-DEB709D20885}">
      <dgm:prSet/>
      <dgm:spPr/>
      <dgm:t>
        <a:bodyPr/>
        <a:lstStyle/>
        <a:p>
          <a:endParaRPr lang="en-US"/>
        </a:p>
      </dgm:t>
    </dgm:pt>
    <dgm:pt modelId="{C67AFFE8-632A-4B52-B462-A668903FF54F}">
      <dgm:prSet/>
      <dgm:spPr/>
      <dgm:t>
        <a:bodyPr/>
        <a:lstStyle/>
        <a:p>
          <a:pPr>
            <a:lnSpc>
              <a:spcPct val="100000"/>
            </a:lnSpc>
          </a:pPr>
          <a:r>
            <a:rPr lang="en-US"/>
            <a:t>Scope of Project</a:t>
          </a:r>
        </a:p>
      </dgm:t>
    </dgm:pt>
    <dgm:pt modelId="{7A33B717-5D7F-4CF9-94A7-AE8B80F16040}" type="parTrans" cxnId="{498412C7-5A15-4EED-B88E-ECD5216C358C}">
      <dgm:prSet/>
      <dgm:spPr/>
      <dgm:t>
        <a:bodyPr/>
        <a:lstStyle/>
        <a:p>
          <a:endParaRPr lang="en-US"/>
        </a:p>
      </dgm:t>
    </dgm:pt>
    <dgm:pt modelId="{4B0E93D5-B5EC-4023-8129-43BF76DFB757}" type="sibTrans" cxnId="{498412C7-5A15-4EED-B88E-ECD5216C358C}">
      <dgm:prSet/>
      <dgm:spPr/>
      <dgm:t>
        <a:bodyPr/>
        <a:lstStyle/>
        <a:p>
          <a:endParaRPr lang="en-US"/>
        </a:p>
      </dgm:t>
    </dgm:pt>
    <dgm:pt modelId="{C68C67F6-DB88-440E-B092-5FE301B30919}">
      <dgm:prSet/>
      <dgm:spPr/>
      <dgm:t>
        <a:bodyPr/>
        <a:lstStyle/>
        <a:p>
          <a:pPr rtl="0"/>
          <a:r>
            <a:rPr lang="en-US" b="0">
              <a:latin typeface="Avenir Next LT Pro"/>
            </a:rPr>
            <a:t>Problem Background</a:t>
          </a:r>
        </a:p>
      </dgm:t>
    </dgm:pt>
    <dgm:pt modelId="{E8CD8C00-60E6-4B37-9C5F-47C7F97D3821}" type="parTrans" cxnId="{3960734B-029C-4EBB-9794-2E97E17ABC76}">
      <dgm:prSet/>
      <dgm:spPr/>
      <dgm:t>
        <a:bodyPr/>
        <a:lstStyle/>
        <a:p>
          <a:endParaRPr lang="en-US"/>
        </a:p>
      </dgm:t>
    </dgm:pt>
    <dgm:pt modelId="{0D5ED282-7084-4B52-A5EA-BF4DDAB4AFE6}" type="sibTrans" cxnId="{3960734B-029C-4EBB-9794-2E97E17ABC76}">
      <dgm:prSet/>
      <dgm:spPr/>
      <dgm:t>
        <a:bodyPr/>
        <a:lstStyle/>
        <a:p>
          <a:endParaRPr lang="en-US"/>
        </a:p>
      </dgm:t>
    </dgm:pt>
    <dgm:pt modelId="{39274C6F-3B9A-4ECC-AB41-F0D9DC9F5E8A}">
      <dgm:prSet/>
      <dgm:spPr/>
      <dgm:t>
        <a:bodyPr/>
        <a:lstStyle/>
        <a:p>
          <a:pPr>
            <a:lnSpc>
              <a:spcPct val="100000"/>
            </a:lnSpc>
          </a:pPr>
          <a:r>
            <a:rPr lang="en-US"/>
            <a:t>Deep Learning Techniques </a:t>
          </a:r>
        </a:p>
      </dgm:t>
    </dgm:pt>
    <dgm:pt modelId="{0AAC8341-E84C-457C-B20D-8F1A6966CD09}" type="parTrans" cxnId="{7B8DBE8F-89DC-45B4-892F-4D44398A4C4D}">
      <dgm:prSet/>
      <dgm:spPr/>
      <dgm:t>
        <a:bodyPr/>
        <a:lstStyle/>
        <a:p>
          <a:endParaRPr lang="en-US"/>
        </a:p>
      </dgm:t>
    </dgm:pt>
    <dgm:pt modelId="{526ACE07-2428-47E3-885A-0D3D8370A368}" type="sibTrans" cxnId="{7B8DBE8F-89DC-45B4-892F-4D44398A4C4D}">
      <dgm:prSet/>
      <dgm:spPr/>
      <dgm:t>
        <a:bodyPr/>
        <a:lstStyle/>
        <a:p>
          <a:endParaRPr lang="en-US"/>
        </a:p>
      </dgm:t>
    </dgm:pt>
    <dgm:pt modelId="{33E1836A-E718-41D4-8456-E435F37CC96A}">
      <dgm:prSet/>
      <dgm:spPr/>
      <dgm:t>
        <a:bodyPr/>
        <a:lstStyle/>
        <a:p>
          <a:pPr rtl="0"/>
          <a:r>
            <a:rPr lang="en-US">
              <a:latin typeface="Avenir Next LT Pro"/>
            </a:rPr>
            <a:t>Experimental Results</a:t>
          </a:r>
          <a:endParaRPr lang="en-US"/>
        </a:p>
      </dgm:t>
    </dgm:pt>
    <dgm:pt modelId="{70A52E76-4D2E-4D73-B0CB-DCCD22CE77D3}" type="parTrans" cxnId="{3814305C-5CCA-48DC-B0A2-1378F4526094}">
      <dgm:prSet/>
      <dgm:spPr/>
      <dgm:t>
        <a:bodyPr/>
        <a:lstStyle/>
        <a:p>
          <a:endParaRPr lang="en-US"/>
        </a:p>
      </dgm:t>
    </dgm:pt>
    <dgm:pt modelId="{3FB4A12D-6D02-486C-802C-EC775BDFACB6}" type="sibTrans" cxnId="{3814305C-5CCA-48DC-B0A2-1378F4526094}">
      <dgm:prSet/>
      <dgm:spPr/>
      <dgm:t>
        <a:bodyPr/>
        <a:lstStyle/>
        <a:p>
          <a:endParaRPr lang="en-US"/>
        </a:p>
      </dgm:t>
    </dgm:pt>
    <dgm:pt modelId="{E0B75612-96B9-425E-A62B-09CA67A12DC8}">
      <dgm:prSet/>
      <dgm:spPr/>
      <dgm:t>
        <a:bodyPr/>
        <a:lstStyle/>
        <a:p>
          <a:pPr>
            <a:lnSpc>
              <a:spcPct val="100000"/>
            </a:lnSpc>
          </a:pPr>
          <a:r>
            <a:rPr lang="en-US"/>
            <a:t>Conclusion and Future Work</a:t>
          </a:r>
        </a:p>
      </dgm:t>
    </dgm:pt>
    <dgm:pt modelId="{13C58188-E144-437E-93B6-CB43100D3D09}" type="parTrans" cxnId="{93048B1D-04FC-49F7-9983-3516A6D58B95}">
      <dgm:prSet/>
      <dgm:spPr/>
      <dgm:t>
        <a:bodyPr/>
        <a:lstStyle/>
        <a:p>
          <a:endParaRPr lang="en-US"/>
        </a:p>
      </dgm:t>
    </dgm:pt>
    <dgm:pt modelId="{3CE7B771-8133-4232-B7E2-4069AED0C5CD}" type="sibTrans" cxnId="{93048B1D-04FC-49F7-9983-3516A6D58B95}">
      <dgm:prSet/>
      <dgm:spPr/>
      <dgm:t>
        <a:bodyPr/>
        <a:lstStyle/>
        <a:p>
          <a:endParaRPr lang="en-US"/>
        </a:p>
      </dgm:t>
    </dgm:pt>
    <dgm:pt modelId="{4FD045FA-7FFD-4795-B0C5-F46ED010BA4E}" type="pres">
      <dgm:prSet presAssocID="{6B810967-AA02-4F49-BA8A-8A805EEC766B}" presName="vert0" presStyleCnt="0">
        <dgm:presLayoutVars>
          <dgm:dir/>
          <dgm:animOne val="branch"/>
          <dgm:animLvl val="lvl"/>
        </dgm:presLayoutVars>
      </dgm:prSet>
      <dgm:spPr/>
    </dgm:pt>
    <dgm:pt modelId="{AD5424F5-F347-40F7-8279-736E398EFA57}" type="pres">
      <dgm:prSet presAssocID="{7C16D1E7-B4B8-480B-BE9F-E62ACCCD1EBB}" presName="thickLine" presStyleLbl="alignNode1" presStyleIdx="0" presStyleCnt="6"/>
      <dgm:spPr/>
    </dgm:pt>
    <dgm:pt modelId="{2C7252F1-466D-40C8-9FB2-B51F02E14720}" type="pres">
      <dgm:prSet presAssocID="{7C16D1E7-B4B8-480B-BE9F-E62ACCCD1EBB}" presName="horz1" presStyleCnt="0"/>
      <dgm:spPr/>
    </dgm:pt>
    <dgm:pt modelId="{CE8F04FE-2434-4AD8-999C-4BE7B0E1653B}" type="pres">
      <dgm:prSet presAssocID="{7C16D1E7-B4B8-480B-BE9F-E62ACCCD1EBB}" presName="tx1" presStyleLbl="revTx" presStyleIdx="0" presStyleCnt="6"/>
      <dgm:spPr/>
    </dgm:pt>
    <dgm:pt modelId="{89AA310B-285B-4AE3-BBA7-13CC0459CDB8}" type="pres">
      <dgm:prSet presAssocID="{7C16D1E7-B4B8-480B-BE9F-E62ACCCD1EBB}" presName="vert1" presStyleCnt="0"/>
      <dgm:spPr/>
    </dgm:pt>
    <dgm:pt modelId="{FD9B81F9-9916-47A2-B043-DF1C24F6BF20}" type="pres">
      <dgm:prSet presAssocID="{C67AFFE8-632A-4B52-B462-A668903FF54F}" presName="thickLine" presStyleLbl="alignNode1" presStyleIdx="1" presStyleCnt="6"/>
      <dgm:spPr/>
    </dgm:pt>
    <dgm:pt modelId="{09816091-46EC-4496-9F1A-2CC8D0F2DB2A}" type="pres">
      <dgm:prSet presAssocID="{C67AFFE8-632A-4B52-B462-A668903FF54F}" presName="horz1" presStyleCnt="0"/>
      <dgm:spPr/>
    </dgm:pt>
    <dgm:pt modelId="{F0964EF3-9780-44C1-A332-71D433590A0A}" type="pres">
      <dgm:prSet presAssocID="{C67AFFE8-632A-4B52-B462-A668903FF54F}" presName="tx1" presStyleLbl="revTx" presStyleIdx="1" presStyleCnt="6"/>
      <dgm:spPr/>
    </dgm:pt>
    <dgm:pt modelId="{0E551573-B686-41D8-9EDA-DADC3C6D395B}" type="pres">
      <dgm:prSet presAssocID="{C67AFFE8-632A-4B52-B462-A668903FF54F}" presName="vert1" presStyleCnt="0"/>
      <dgm:spPr/>
    </dgm:pt>
    <dgm:pt modelId="{AE0A8333-9D07-4FD4-9CB9-F5F9C81B464C}" type="pres">
      <dgm:prSet presAssocID="{C68C67F6-DB88-440E-B092-5FE301B30919}" presName="thickLine" presStyleLbl="alignNode1" presStyleIdx="2" presStyleCnt="6"/>
      <dgm:spPr/>
    </dgm:pt>
    <dgm:pt modelId="{804D453B-D592-44EF-B949-2984468376AB}" type="pres">
      <dgm:prSet presAssocID="{C68C67F6-DB88-440E-B092-5FE301B30919}" presName="horz1" presStyleCnt="0"/>
      <dgm:spPr/>
    </dgm:pt>
    <dgm:pt modelId="{9B6D3672-074F-4C71-87BC-9582915E384C}" type="pres">
      <dgm:prSet presAssocID="{C68C67F6-DB88-440E-B092-5FE301B30919}" presName="tx1" presStyleLbl="revTx" presStyleIdx="2" presStyleCnt="6"/>
      <dgm:spPr/>
    </dgm:pt>
    <dgm:pt modelId="{B3D15DED-82DC-476F-A3F9-A4B6959E5E2B}" type="pres">
      <dgm:prSet presAssocID="{C68C67F6-DB88-440E-B092-5FE301B30919}" presName="vert1" presStyleCnt="0"/>
      <dgm:spPr/>
    </dgm:pt>
    <dgm:pt modelId="{D798B704-BA8D-4653-8BAE-FDD8D9442898}" type="pres">
      <dgm:prSet presAssocID="{39274C6F-3B9A-4ECC-AB41-F0D9DC9F5E8A}" presName="thickLine" presStyleLbl="alignNode1" presStyleIdx="3" presStyleCnt="6"/>
      <dgm:spPr/>
    </dgm:pt>
    <dgm:pt modelId="{933D4BC8-11FD-4186-B046-FCAAF8404149}" type="pres">
      <dgm:prSet presAssocID="{39274C6F-3B9A-4ECC-AB41-F0D9DC9F5E8A}" presName="horz1" presStyleCnt="0"/>
      <dgm:spPr/>
    </dgm:pt>
    <dgm:pt modelId="{C12E0FF8-B7A5-4126-A034-9E91E10FA410}" type="pres">
      <dgm:prSet presAssocID="{39274C6F-3B9A-4ECC-AB41-F0D9DC9F5E8A}" presName="tx1" presStyleLbl="revTx" presStyleIdx="3" presStyleCnt="6"/>
      <dgm:spPr/>
    </dgm:pt>
    <dgm:pt modelId="{58EE5D0C-CBC2-4336-8B72-3F563FBAF891}" type="pres">
      <dgm:prSet presAssocID="{39274C6F-3B9A-4ECC-AB41-F0D9DC9F5E8A}" presName="vert1" presStyleCnt="0"/>
      <dgm:spPr/>
    </dgm:pt>
    <dgm:pt modelId="{F5BB14C9-1E12-40D9-A4C9-59629D59D74B}" type="pres">
      <dgm:prSet presAssocID="{33E1836A-E718-41D4-8456-E435F37CC96A}" presName="thickLine" presStyleLbl="alignNode1" presStyleIdx="4" presStyleCnt="6"/>
      <dgm:spPr/>
    </dgm:pt>
    <dgm:pt modelId="{8F045520-4FC3-4A04-91D3-D17CB7E93B96}" type="pres">
      <dgm:prSet presAssocID="{33E1836A-E718-41D4-8456-E435F37CC96A}" presName="horz1" presStyleCnt="0"/>
      <dgm:spPr/>
    </dgm:pt>
    <dgm:pt modelId="{B361422C-DE5B-4906-A717-D418534C6E25}" type="pres">
      <dgm:prSet presAssocID="{33E1836A-E718-41D4-8456-E435F37CC96A}" presName="tx1" presStyleLbl="revTx" presStyleIdx="4" presStyleCnt="6"/>
      <dgm:spPr/>
    </dgm:pt>
    <dgm:pt modelId="{3A744B5C-5A35-4771-9C22-D9E544F6E6F4}" type="pres">
      <dgm:prSet presAssocID="{33E1836A-E718-41D4-8456-E435F37CC96A}" presName="vert1" presStyleCnt="0"/>
      <dgm:spPr/>
    </dgm:pt>
    <dgm:pt modelId="{C8358AB4-3179-4C6A-AB43-C09F7B194A0F}" type="pres">
      <dgm:prSet presAssocID="{E0B75612-96B9-425E-A62B-09CA67A12DC8}" presName="thickLine" presStyleLbl="alignNode1" presStyleIdx="5" presStyleCnt="6"/>
      <dgm:spPr/>
    </dgm:pt>
    <dgm:pt modelId="{41A2A7A2-89F5-447A-AB35-697B807CEA68}" type="pres">
      <dgm:prSet presAssocID="{E0B75612-96B9-425E-A62B-09CA67A12DC8}" presName="horz1" presStyleCnt="0"/>
      <dgm:spPr/>
    </dgm:pt>
    <dgm:pt modelId="{6B1DF37D-51D7-4472-A377-81CBB0B0368E}" type="pres">
      <dgm:prSet presAssocID="{E0B75612-96B9-425E-A62B-09CA67A12DC8}" presName="tx1" presStyleLbl="revTx" presStyleIdx="5" presStyleCnt="6"/>
      <dgm:spPr/>
    </dgm:pt>
    <dgm:pt modelId="{2A600904-BAE7-4E94-99A1-E94F9E2E0CB9}" type="pres">
      <dgm:prSet presAssocID="{E0B75612-96B9-425E-A62B-09CA67A12DC8}" presName="vert1" presStyleCnt="0"/>
      <dgm:spPr/>
    </dgm:pt>
  </dgm:ptLst>
  <dgm:cxnLst>
    <dgm:cxn modelId="{93048B1D-04FC-49F7-9983-3516A6D58B95}" srcId="{6B810967-AA02-4F49-BA8A-8A805EEC766B}" destId="{E0B75612-96B9-425E-A62B-09CA67A12DC8}" srcOrd="5" destOrd="0" parTransId="{13C58188-E144-437E-93B6-CB43100D3D09}" sibTransId="{3CE7B771-8133-4232-B7E2-4069AED0C5CD}"/>
    <dgm:cxn modelId="{3814305C-5CCA-48DC-B0A2-1378F4526094}" srcId="{6B810967-AA02-4F49-BA8A-8A805EEC766B}" destId="{33E1836A-E718-41D4-8456-E435F37CC96A}" srcOrd="4" destOrd="0" parTransId="{70A52E76-4D2E-4D73-B0CB-DCCD22CE77D3}" sibTransId="{3FB4A12D-6D02-486C-802C-EC775BDFACB6}"/>
    <dgm:cxn modelId="{3960734B-029C-4EBB-9794-2E97E17ABC76}" srcId="{6B810967-AA02-4F49-BA8A-8A805EEC766B}" destId="{C68C67F6-DB88-440E-B092-5FE301B30919}" srcOrd="2" destOrd="0" parTransId="{E8CD8C00-60E6-4B37-9C5F-47C7F97D3821}" sibTransId="{0D5ED282-7084-4B52-A5EA-BF4DDAB4AFE6}"/>
    <dgm:cxn modelId="{60082573-3FE4-4877-8F06-EBC65B4BBA6B}" type="presOf" srcId="{E0B75612-96B9-425E-A62B-09CA67A12DC8}" destId="{6B1DF37D-51D7-4472-A377-81CBB0B0368E}" srcOrd="0" destOrd="0" presId="urn:microsoft.com/office/officeart/2008/layout/LinedList"/>
    <dgm:cxn modelId="{803BC554-DBF5-4DC5-8F8A-68560D5A3380}" type="presOf" srcId="{7C16D1E7-B4B8-480B-BE9F-E62ACCCD1EBB}" destId="{CE8F04FE-2434-4AD8-999C-4BE7B0E1653B}" srcOrd="0" destOrd="0" presId="urn:microsoft.com/office/officeart/2008/layout/LinedList"/>
    <dgm:cxn modelId="{14635B79-DE77-4DCB-9133-6E0057064BAD}" type="presOf" srcId="{6B810967-AA02-4F49-BA8A-8A805EEC766B}" destId="{4FD045FA-7FFD-4795-B0C5-F46ED010BA4E}" srcOrd="0" destOrd="0" presId="urn:microsoft.com/office/officeart/2008/layout/LinedList"/>
    <dgm:cxn modelId="{7B8DBE8F-89DC-45B4-892F-4D44398A4C4D}" srcId="{6B810967-AA02-4F49-BA8A-8A805EEC766B}" destId="{39274C6F-3B9A-4ECC-AB41-F0D9DC9F5E8A}" srcOrd="3" destOrd="0" parTransId="{0AAC8341-E84C-457C-B20D-8F1A6966CD09}" sibTransId="{526ACE07-2428-47E3-885A-0D3D8370A368}"/>
    <dgm:cxn modelId="{B5D81BA8-A99C-438E-AE8C-DEB709D20885}" srcId="{6B810967-AA02-4F49-BA8A-8A805EEC766B}" destId="{7C16D1E7-B4B8-480B-BE9F-E62ACCCD1EBB}" srcOrd="0" destOrd="0" parTransId="{FEC5CD18-FEFC-441C-BD8E-652D55D2B365}" sibTransId="{D75B53A4-8652-40D6-AC6D-30716BF948B8}"/>
    <dgm:cxn modelId="{498412C7-5A15-4EED-B88E-ECD5216C358C}" srcId="{6B810967-AA02-4F49-BA8A-8A805EEC766B}" destId="{C67AFFE8-632A-4B52-B462-A668903FF54F}" srcOrd="1" destOrd="0" parTransId="{7A33B717-5D7F-4CF9-94A7-AE8B80F16040}" sibTransId="{4B0E93D5-B5EC-4023-8129-43BF76DFB757}"/>
    <dgm:cxn modelId="{A0D3C7CF-1527-4EAC-A8DC-759DBEDEDC7F}" type="presOf" srcId="{C68C67F6-DB88-440E-B092-5FE301B30919}" destId="{9B6D3672-074F-4C71-87BC-9582915E384C}" srcOrd="0" destOrd="0" presId="urn:microsoft.com/office/officeart/2008/layout/LinedList"/>
    <dgm:cxn modelId="{952EF0DA-F4F4-493F-9159-02A49C0DF83C}" type="presOf" srcId="{33E1836A-E718-41D4-8456-E435F37CC96A}" destId="{B361422C-DE5B-4906-A717-D418534C6E25}" srcOrd="0" destOrd="0" presId="urn:microsoft.com/office/officeart/2008/layout/LinedList"/>
    <dgm:cxn modelId="{D49482EA-160B-4A6A-AF56-DB695A40D03F}" type="presOf" srcId="{C67AFFE8-632A-4B52-B462-A668903FF54F}" destId="{F0964EF3-9780-44C1-A332-71D433590A0A}" srcOrd="0" destOrd="0" presId="urn:microsoft.com/office/officeart/2008/layout/LinedList"/>
    <dgm:cxn modelId="{B48223FC-81D1-44CF-A219-458D9B547A62}" type="presOf" srcId="{39274C6F-3B9A-4ECC-AB41-F0D9DC9F5E8A}" destId="{C12E0FF8-B7A5-4126-A034-9E91E10FA410}" srcOrd="0" destOrd="0" presId="urn:microsoft.com/office/officeart/2008/layout/LinedList"/>
    <dgm:cxn modelId="{2BA23982-379A-4E2E-B2F8-488C1B8E8663}" type="presParOf" srcId="{4FD045FA-7FFD-4795-B0C5-F46ED010BA4E}" destId="{AD5424F5-F347-40F7-8279-736E398EFA57}" srcOrd="0" destOrd="0" presId="urn:microsoft.com/office/officeart/2008/layout/LinedList"/>
    <dgm:cxn modelId="{34F8BD4E-52B0-4EE1-A971-9AABA5432BDF}" type="presParOf" srcId="{4FD045FA-7FFD-4795-B0C5-F46ED010BA4E}" destId="{2C7252F1-466D-40C8-9FB2-B51F02E14720}" srcOrd="1" destOrd="0" presId="urn:microsoft.com/office/officeart/2008/layout/LinedList"/>
    <dgm:cxn modelId="{F9E65762-D438-4BDD-9D30-C55316FA3040}" type="presParOf" srcId="{2C7252F1-466D-40C8-9FB2-B51F02E14720}" destId="{CE8F04FE-2434-4AD8-999C-4BE7B0E1653B}" srcOrd="0" destOrd="0" presId="urn:microsoft.com/office/officeart/2008/layout/LinedList"/>
    <dgm:cxn modelId="{4CDD6C37-080C-485D-B64C-361F215D8656}" type="presParOf" srcId="{2C7252F1-466D-40C8-9FB2-B51F02E14720}" destId="{89AA310B-285B-4AE3-BBA7-13CC0459CDB8}" srcOrd="1" destOrd="0" presId="urn:microsoft.com/office/officeart/2008/layout/LinedList"/>
    <dgm:cxn modelId="{8B404D61-7DA5-4B0A-B0F7-6BCC0B266308}" type="presParOf" srcId="{4FD045FA-7FFD-4795-B0C5-F46ED010BA4E}" destId="{FD9B81F9-9916-47A2-B043-DF1C24F6BF20}" srcOrd="2" destOrd="0" presId="urn:microsoft.com/office/officeart/2008/layout/LinedList"/>
    <dgm:cxn modelId="{6792DF9A-C973-4801-843B-80A437F2C269}" type="presParOf" srcId="{4FD045FA-7FFD-4795-B0C5-F46ED010BA4E}" destId="{09816091-46EC-4496-9F1A-2CC8D0F2DB2A}" srcOrd="3" destOrd="0" presId="urn:microsoft.com/office/officeart/2008/layout/LinedList"/>
    <dgm:cxn modelId="{CB03539F-F2FD-4F8F-A312-F504987B0776}" type="presParOf" srcId="{09816091-46EC-4496-9F1A-2CC8D0F2DB2A}" destId="{F0964EF3-9780-44C1-A332-71D433590A0A}" srcOrd="0" destOrd="0" presId="urn:microsoft.com/office/officeart/2008/layout/LinedList"/>
    <dgm:cxn modelId="{4D5BBCCA-C870-43D2-A72C-8EEB4BB3E213}" type="presParOf" srcId="{09816091-46EC-4496-9F1A-2CC8D0F2DB2A}" destId="{0E551573-B686-41D8-9EDA-DADC3C6D395B}" srcOrd="1" destOrd="0" presId="urn:microsoft.com/office/officeart/2008/layout/LinedList"/>
    <dgm:cxn modelId="{65C1A019-07BB-4739-8FB8-DB909D62D0AD}" type="presParOf" srcId="{4FD045FA-7FFD-4795-B0C5-F46ED010BA4E}" destId="{AE0A8333-9D07-4FD4-9CB9-F5F9C81B464C}" srcOrd="4" destOrd="0" presId="urn:microsoft.com/office/officeart/2008/layout/LinedList"/>
    <dgm:cxn modelId="{324C4BC4-6833-4DF6-BF93-99E92E1B7767}" type="presParOf" srcId="{4FD045FA-7FFD-4795-B0C5-F46ED010BA4E}" destId="{804D453B-D592-44EF-B949-2984468376AB}" srcOrd="5" destOrd="0" presId="urn:microsoft.com/office/officeart/2008/layout/LinedList"/>
    <dgm:cxn modelId="{E1B4112B-7528-43EE-A758-EB2C41D4C776}" type="presParOf" srcId="{804D453B-D592-44EF-B949-2984468376AB}" destId="{9B6D3672-074F-4C71-87BC-9582915E384C}" srcOrd="0" destOrd="0" presId="urn:microsoft.com/office/officeart/2008/layout/LinedList"/>
    <dgm:cxn modelId="{9ECDC73C-D36A-4BC2-A984-6BBAE212A6E7}" type="presParOf" srcId="{804D453B-D592-44EF-B949-2984468376AB}" destId="{B3D15DED-82DC-476F-A3F9-A4B6959E5E2B}" srcOrd="1" destOrd="0" presId="urn:microsoft.com/office/officeart/2008/layout/LinedList"/>
    <dgm:cxn modelId="{613330D8-D860-488B-A701-A8A5AD6C33EC}" type="presParOf" srcId="{4FD045FA-7FFD-4795-B0C5-F46ED010BA4E}" destId="{D798B704-BA8D-4653-8BAE-FDD8D9442898}" srcOrd="6" destOrd="0" presId="urn:microsoft.com/office/officeart/2008/layout/LinedList"/>
    <dgm:cxn modelId="{E682E3C3-205B-4A55-B56B-5AF113BD5541}" type="presParOf" srcId="{4FD045FA-7FFD-4795-B0C5-F46ED010BA4E}" destId="{933D4BC8-11FD-4186-B046-FCAAF8404149}" srcOrd="7" destOrd="0" presId="urn:microsoft.com/office/officeart/2008/layout/LinedList"/>
    <dgm:cxn modelId="{C0D79771-4CC9-4484-8865-3E976DFD9197}" type="presParOf" srcId="{933D4BC8-11FD-4186-B046-FCAAF8404149}" destId="{C12E0FF8-B7A5-4126-A034-9E91E10FA410}" srcOrd="0" destOrd="0" presId="urn:microsoft.com/office/officeart/2008/layout/LinedList"/>
    <dgm:cxn modelId="{2C9A28DB-6C77-4B70-8498-22F7CEA07F3D}" type="presParOf" srcId="{933D4BC8-11FD-4186-B046-FCAAF8404149}" destId="{58EE5D0C-CBC2-4336-8B72-3F563FBAF891}" srcOrd="1" destOrd="0" presId="urn:microsoft.com/office/officeart/2008/layout/LinedList"/>
    <dgm:cxn modelId="{DBB17A96-E1FB-4EFF-9454-8C7379CE7864}" type="presParOf" srcId="{4FD045FA-7FFD-4795-B0C5-F46ED010BA4E}" destId="{F5BB14C9-1E12-40D9-A4C9-59629D59D74B}" srcOrd="8" destOrd="0" presId="urn:microsoft.com/office/officeart/2008/layout/LinedList"/>
    <dgm:cxn modelId="{81E9996F-D463-401E-8C22-3CC1C1F339D8}" type="presParOf" srcId="{4FD045FA-7FFD-4795-B0C5-F46ED010BA4E}" destId="{8F045520-4FC3-4A04-91D3-D17CB7E93B96}" srcOrd="9" destOrd="0" presId="urn:microsoft.com/office/officeart/2008/layout/LinedList"/>
    <dgm:cxn modelId="{DEF55E4A-3BB4-487B-8F4E-8B3BF7657372}" type="presParOf" srcId="{8F045520-4FC3-4A04-91D3-D17CB7E93B96}" destId="{B361422C-DE5B-4906-A717-D418534C6E25}" srcOrd="0" destOrd="0" presId="urn:microsoft.com/office/officeart/2008/layout/LinedList"/>
    <dgm:cxn modelId="{6175B8F4-C789-4C37-B4D9-46DD15EA2BFD}" type="presParOf" srcId="{8F045520-4FC3-4A04-91D3-D17CB7E93B96}" destId="{3A744B5C-5A35-4771-9C22-D9E544F6E6F4}" srcOrd="1" destOrd="0" presId="urn:microsoft.com/office/officeart/2008/layout/LinedList"/>
    <dgm:cxn modelId="{ADCE0D68-ADCF-4601-A231-F0DAE99E457C}" type="presParOf" srcId="{4FD045FA-7FFD-4795-B0C5-F46ED010BA4E}" destId="{C8358AB4-3179-4C6A-AB43-C09F7B194A0F}" srcOrd="10" destOrd="0" presId="urn:microsoft.com/office/officeart/2008/layout/LinedList"/>
    <dgm:cxn modelId="{0625BAA2-611D-4EF8-87F3-0AA02A101F96}" type="presParOf" srcId="{4FD045FA-7FFD-4795-B0C5-F46ED010BA4E}" destId="{41A2A7A2-89F5-447A-AB35-697B807CEA68}" srcOrd="11" destOrd="0" presId="urn:microsoft.com/office/officeart/2008/layout/LinedList"/>
    <dgm:cxn modelId="{8C74D92E-5FA8-44B4-A442-35114A81B0F9}" type="presParOf" srcId="{41A2A7A2-89F5-447A-AB35-697B807CEA68}" destId="{6B1DF37D-51D7-4472-A377-81CBB0B0368E}" srcOrd="0" destOrd="0" presId="urn:microsoft.com/office/officeart/2008/layout/LinedList"/>
    <dgm:cxn modelId="{5AEF9BC9-23C4-4F4E-A52C-FA40C97C11E3}" type="presParOf" srcId="{41A2A7A2-89F5-447A-AB35-697B807CEA68}" destId="{2A600904-BAE7-4E94-99A1-E94F9E2E0C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25A6C5-7945-4694-AB39-3DFD7A814A1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84BDF5E-5561-4D8B-8220-EEB117798333}">
      <dgm:prSet custT="1"/>
      <dgm:spPr/>
      <dgm:t>
        <a:bodyPr/>
        <a:lstStyle/>
        <a:p>
          <a:r>
            <a:rPr lang="en-US" sz="3200"/>
            <a:t>What is cancer ?</a:t>
          </a:r>
        </a:p>
      </dgm:t>
    </dgm:pt>
    <dgm:pt modelId="{1AFEAF84-28A1-435F-BFAA-90AD99C351B8}" type="parTrans" cxnId="{116A3253-E1F4-4F33-A1A5-DB1928D7E6E6}">
      <dgm:prSet/>
      <dgm:spPr/>
      <dgm:t>
        <a:bodyPr/>
        <a:lstStyle/>
        <a:p>
          <a:endParaRPr lang="en-US"/>
        </a:p>
      </dgm:t>
    </dgm:pt>
    <dgm:pt modelId="{35A8C200-F192-4826-8A28-6F29F04CDD93}" type="sibTrans" cxnId="{116A3253-E1F4-4F33-A1A5-DB1928D7E6E6}">
      <dgm:prSet/>
      <dgm:spPr/>
      <dgm:t>
        <a:bodyPr/>
        <a:lstStyle/>
        <a:p>
          <a:endParaRPr lang="en-US"/>
        </a:p>
      </dgm:t>
    </dgm:pt>
    <dgm:pt modelId="{E875B2C1-9AE6-4E81-87DC-DD6787CD6416}">
      <dgm:prSet custT="1"/>
      <dgm:spPr/>
      <dgm:t>
        <a:bodyPr/>
        <a:lstStyle/>
        <a:p>
          <a:r>
            <a:rPr lang="en-US" sz="3200"/>
            <a:t>Normal vs cancerous cells</a:t>
          </a:r>
        </a:p>
      </dgm:t>
    </dgm:pt>
    <dgm:pt modelId="{7BCB6A2C-1B7E-4A49-8119-A920B0113812}" type="parTrans" cxnId="{21001CF3-D3D3-4CC7-BC10-BC28E3BDF096}">
      <dgm:prSet/>
      <dgm:spPr/>
      <dgm:t>
        <a:bodyPr/>
        <a:lstStyle/>
        <a:p>
          <a:endParaRPr lang="en-US"/>
        </a:p>
      </dgm:t>
    </dgm:pt>
    <dgm:pt modelId="{C7E2D643-16B6-4427-81DA-C0F52C062196}" type="sibTrans" cxnId="{21001CF3-D3D3-4CC7-BC10-BC28E3BDF096}">
      <dgm:prSet/>
      <dgm:spPr/>
      <dgm:t>
        <a:bodyPr/>
        <a:lstStyle/>
        <a:p>
          <a:endParaRPr lang="en-US"/>
        </a:p>
      </dgm:t>
    </dgm:pt>
    <dgm:pt modelId="{264D8278-8CD8-443A-979C-3ECEB169E2A3}">
      <dgm:prSet custT="1"/>
      <dgm:spPr/>
      <dgm:t>
        <a:bodyPr/>
        <a:lstStyle/>
        <a:p>
          <a:r>
            <a:rPr lang="en-US" sz="3200"/>
            <a:t>Types of tumors</a:t>
          </a:r>
        </a:p>
      </dgm:t>
    </dgm:pt>
    <dgm:pt modelId="{95E33F7C-A840-42D8-BBBA-57E26E10910D}" type="parTrans" cxnId="{34421B27-F925-4096-9AA2-E9D514FA904F}">
      <dgm:prSet/>
      <dgm:spPr/>
      <dgm:t>
        <a:bodyPr/>
        <a:lstStyle/>
        <a:p>
          <a:endParaRPr lang="en-US"/>
        </a:p>
      </dgm:t>
    </dgm:pt>
    <dgm:pt modelId="{AC48A3A8-B7FA-4E4C-8DA5-27425A55A7C8}" type="sibTrans" cxnId="{34421B27-F925-4096-9AA2-E9D514FA904F}">
      <dgm:prSet/>
      <dgm:spPr/>
      <dgm:t>
        <a:bodyPr/>
        <a:lstStyle/>
        <a:p>
          <a:endParaRPr lang="en-US"/>
        </a:p>
      </dgm:t>
    </dgm:pt>
    <dgm:pt modelId="{D7C9B8A8-C272-4935-BF51-B9957220EB6D}">
      <dgm:prSet custT="1"/>
      <dgm:spPr/>
      <dgm:t>
        <a:bodyPr/>
        <a:lstStyle/>
        <a:p>
          <a:r>
            <a:rPr lang="en-US" sz="3200"/>
            <a:t>Scope of problem</a:t>
          </a:r>
        </a:p>
      </dgm:t>
    </dgm:pt>
    <dgm:pt modelId="{C22B7D2F-C6F8-46FC-8FEB-6D2C8C6B0E6C}" type="parTrans" cxnId="{F2C3756C-AAFC-45E9-B411-649B197F258B}">
      <dgm:prSet/>
      <dgm:spPr/>
      <dgm:t>
        <a:bodyPr/>
        <a:lstStyle/>
        <a:p>
          <a:endParaRPr lang="en-US"/>
        </a:p>
      </dgm:t>
    </dgm:pt>
    <dgm:pt modelId="{8FD8FD03-0072-4E39-8890-BA45634646A5}" type="sibTrans" cxnId="{F2C3756C-AAFC-45E9-B411-649B197F258B}">
      <dgm:prSet/>
      <dgm:spPr/>
      <dgm:t>
        <a:bodyPr/>
        <a:lstStyle/>
        <a:p>
          <a:endParaRPr lang="en-US"/>
        </a:p>
      </dgm:t>
    </dgm:pt>
    <dgm:pt modelId="{F92781CA-3FDF-4FE4-B4FA-3521FC40FB58}">
      <dgm:prSet custT="1"/>
      <dgm:spPr/>
      <dgm:t>
        <a:bodyPr/>
        <a:lstStyle/>
        <a:p>
          <a:pPr rtl="0"/>
          <a:r>
            <a:rPr lang="en-US" sz="3200"/>
            <a:t>Why </a:t>
          </a:r>
          <a:r>
            <a:rPr lang="en-US" sz="3200">
              <a:solidFill>
                <a:schemeClr val="tx1"/>
              </a:solidFill>
            </a:rPr>
            <a:t>breast cancer</a:t>
          </a:r>
          <a:r>
            <a:rPr lang="en-US" sz="3200">
              <a:solidFill>
                <a:schemeClr val="tx1"/>
              </a:solidFill>
              <a:latin typeface="Avenir Next LT Pro"/>
            </a:rPr>
            <a:t> ?</a:t>
          </a:r>
          <a:endParaRPr lang="en-US" sz="3200">
            <a:solidFill>
              <a:schemeClr val="tx1"/>
            </a:solidFill>
          </a:endParaRPr>
        </a:p>
      </dgm:t>
    </dgm:pt>
    <dgm:pt modelId="{6E2EF5A1-6C77-4E69-92E1-2003D9388BE9}" type="parTrans" cxnId="{7438CEA4-806F-45D2-8F81-38142A3404BE}">
      <dgm:prSet/>
      <dgm:spPr/>
      <dgm:t>
        <a:bodyPr/>
        <a:lstStyle/>
        <a:p>
          <a:endParaRPr lang="en-US"/>
        </a:p>
      </dgm:t>
    </dgm:pt>
    <dgm:pt modelId="{D5AC3DC5-29C5-4C84-B37E-C07BA4784DD8}" type="sibTrans" cxnId="{7438CEA4-806F-45D2-8F81-38142A3404BE}">
      <dgm:prSet/>
      <dgm:spPr/>
      <dgm:t>
        <a:bodyPr/>
        <a:lstStyle/>
        <a:p>
          <a:endParaRPr lang="en-US"/>
        </a:p>
      </dgm:t>
    </dgm:pt>
    <dgm:pt modelId="{C2ED918B-6A0E-4D2C-ADD2-D4398286C72B}">
      <dgm:prSet custT="1"/>
      <dgm:spPr/>
      <dgm:t>
        <a:bodyPr/>
        <a:lstStyle/>
        <a:p>
          <a:r>
            <a:rPr lang="en-US" sz="3200"/>
            <a:t>Breast anatomy</a:t>
          </a:r>
        </a:p>
      </dgm:t>
    </dgm:pt>
    <dgm:pt modelId="{7BADE6BF-6D20-479A-AB09-EDDC0A1B7718}" type="parTrans" cxnId="{B3847979-7F54-4BD2-AFEB-C6BF8D7DDBFE}">
      <dgm:prSet/>
      <dgm:spPr/>
      <dgm:t>
        <a:bodyPr/>
        <a:lstStyle/>
        <a:p>
          <a:endParaRPr lang="en-US"/>
        </a:p>
      </dgm:t>
    </dgm:pt>
    <dgm:pt modelId="{D7C86E76-5AA8-424F-8C65-056A112A7809}" type="sibTrans" cxnId="{B3847979-7F54-4BD2-AFEB-C6BF8D7DDBFE}">
      <dgm:prSet/>
      <dgm:spPr/>
      <dgm:t>
        <a:bodyPr/>
        <a:lstStyle/>
        <a:p>
          <a:endParaRPr lang="en-US"/>
        </a:p>
      </dgm:t>
    </dgm:pt>
    <dgm:pt modelId="{8BF90F85-D6F1-4B19-8D52-A2D6812A2809}">
      <dgm:prSet custT="1"/>
      <dgm:spPr/>
      <dgm:t>
        <a:bodyPr/>
        <a:lstStyle/>
        <a:p>
          <a:r>
            <a:rPr lang="en-US" sz="3200"/>
            <a:t>Types of breast cancer</a:t>
          </a:r>
        </a:p>
      </dgm:t>
    </dgm:pt>
    <dgm:pt modelId="{786FFBC1-8E01-418E-9097-A3ABA73CDC82}" type="parTrans" cxnId="{85EA3977-EED2-4BAB-A619-EF7F06CDE8C3}">
      <dgm:prSet/>
      <dgm:spPr/>
      <dgm:t>
        <a:bodyPr/>
        <a:lstStyle/>
        <a:p>
          <a:endParaRPr lang="en-US"/>
        </a:p>
      </dgm:t>
    </dgm:pt>
    <dgm:pt modelId="{20A6F06D-9553-4A55-871B-2EC8F3A25BE4}" type="sibTrans" cxnId="{85EA3977-EED2-4BAB-A619-EF7F06CDE8C3}">
      <dgm:prSet/>
      <dgm:spPr/>
      <dgm:t>
        <a:bodyPr/>
        <a:lstStyle/>
        <a:p>
          <a:endParaRPr lang="en-US"/>
        </a:p>
      </dgm:t>
    </dgm:pt>
    <dgm:pt modelId="{4D97100D-2C4F-40D1-9D96-699183A5AE95}">
      <dgm:prSet custT="1"/>
      <dgm:spPr/>
      <dgm:t>
        <a:bodyPr/>
        <a:lstStyle/>
        <a:p>
          <a:r>
            <a:rPr lang="en-US" sz="3200"/>
            <a:t>Breast cancer stages</a:t>
          </a:r>
        </a:p>
      </dgm:t>
    </dgm:pt>
    <dgm:pt modelId="{DFB4C9DE-313F-45A2-9AC5-8F646B706801}" type="parTrans" cxnId="{E3B40A3A-5BBC-4E83-BC70-F0DB2AFA2A86}">
      <dgm:prSet/>
      <dgm:spPr/>
      <dgm:t>
        <a:bodyPr/>
        <a:lstStyle/>
        <a:p>
          <a:endParaRPr lang="en-US"/>
        </a:p>
      </dgm:t>
    </dgm:pt>
    <dgm:pt modelId="{6C006512-B2F1-45D4-9429-7B08BD42F00C}" type="sibTrans" cxnId="{E3B40A3A-5BBC-4E83-BC70-F0DB2AFA2A86}">
      <dgm:prSet/>
      <dgm:spPr/>
      <dgm:t>
        <a:bodyPr/>
        <a:lstStyle/>
        <a:p>
          <a:endParaRPr lang="en-US"/>
        </a:p>
      </dgm:t>
    </dgm:pt>
    <dgm:pt modelId="{082B3455-9665-442F-A38A-1E976CDA833E}">
      <dgm:prSet custT="1"/>
      <dgm:spPr/>
      <dgm:t>
        <a:bodyPr/>
        <a:lstStyle/>
        <a:p>
          <a:r>
            <a:rPr lang="en-US" sz="3200"/>
            <a:t>Breast cancer Imaging</a:t>
          </a:r>
        </a:p>
      </dgm:t>
    </dgm:pt>
    <dgm:pt modelId="{D9DE36E7-EFB6-4113-80BE-26D428E371F2}" type="parTrans" cxnId="{131FD938-F0EA-4775-BA04-1B443925BCD9}">
      <dgm:prSet/>
      <dgm:spPr/>
      <dgm:t>
        <a:bodyPr/>
        <a:lstStyle/>
        <a:p>
          <a:endParaRPr lang="en-US"/>
        </a:p>
      </dgm:t>
    </dgm:pt>
    <dgm:pt modelId="{BC2AD3FF-6023-4404-B643-6830AEE7C1EE}" type="sibTrans" cxnId="{131FD938-F0EA-4775-BA04-1B443925BCD9}">
      <dgm:prSet/>
      <dgm:spPr/>
      <dgm:t>
        <a:bodyPr/>
        <a:lstStyle/>
        <a:p>
          <a:endParaRPr lang="en-US"/>
        </a:p>
      </dgm:t>
    </dgm:pt>
    <dgm:pt modelId="{4E963A73-3396-4163-85DD-BEC32685690E}" type="pres">
      <dgm:prSet presAssocID="{0225A6C5-7945-4694-AB39-3DFD7A814A1F}" presName="vert0" presStyleCnt="0">
        <dgm:presLayoutVars>
          <dgm:dir/>
          <dgm:animOne val="branch"/>
          <dgm:animLvl val="lvl"/>
        </dgm:presLayoutVars>
      </dgm:prSet>
      <dgm:spPr/>
    </dgm:pt>
    <dgm:pt modelId="{11A6A518-42D3-4FEB-858A-C25FD0B41E93}" type="pres">
      <dgm:prSet presAssocID="{A84BDF5E-5561-4D8B-8220-EEB117798333}" presName="thickLine" presStyleLbl="alignNode1" presStyleIdx="0" presStyleCnt="9"/>
      <dgm:spPr/>
    </dgm:pt>
    <dgm:pt modelId="{68683321-A737-4CB3-B667-951E7BA1AD01}" type="pres">
      <dgm:prSet presAssocID="{A84BDF5E-5561-4D8B-8220-EEB117798333}" presName="horz1" presStyleCnt="0"/>
      <dgm:spPr/>
    </dgm:pt>
    <dgm:pt modelId="{FB7BD194-E07B-40E9-BEEE-247B0A64B76B}" type="pres">
      <dgm:prSet presAssocID="{A84BDF5E-5561-4D8B-8220-EEB117798333}" presName="tx1" presStyleLbl="revTx" presStyleIdx="0" presStyleCnt="9"/>
      <dgm:spPr/>
    </dgm:pt>
    <dgm:pt modelId="{16787A8D-4410-429C-A82E-3E9FBEBB4D0F}" type="pres">
      <dgm:prSet presAssocID="{A84BDF5E-5561-4D8B-8220-EEB117798333}" presName="vert1" presStyleCnt="0"/>
      <dgm:spPr/>
    </dgm:pt>
    <dgm:pt modelId="{1AA9D49E-EEA1-4EF9-95F7-7B4BC0A66041}" type="pres">
      <dgm:prSet presAssocID="{E875B2C1-9AE6-4E81-87DC-DD6787CD6416}" presName="thickLine" presStyleLbl="alignNode1" presStyleIdx="1" presStyleCnt="9"/>
      <dgm:spPr/>
    </dgm:pt>
    <dgm:pt modelId="{BCEDB84A-C076-4EC4-9088-BE5F0CAACF37}" type="pres">
      <dgm:prSet presAssocID="{E875B2C1-9AE6-4E81-87DC-DD6787CD6416}" presName="horz1" presStyleCnt="0"/>
      <dgm:spPr/>
    </dgm:pt>
    <dgm:pt modelId="{A1E045B3-88AE-489D-8155-C1254069BFAE}" type="pres">
      <dgm:prSet presAssocID="{E875B2C1-9AE6-4E81-87DC-DD6787CD6416}" presName="tx1" presStyleLbl="revTx" presStyleIdx="1" presStyleCnt="9"/>
      <dgm:spPr/>
    </dgm:pt>
    <dgm:pt modelId="{197A8264-3599-4B7A-9FAA-C9148ED229FB}" type="pres">
      <dgm:prSet presAssocID="{E875B2C1-9AE6-4E81-87DC-DD6787CD6416}" presName="vert1" presStyleCnt="0"/>
      <dgm:spPr/>
    </dgm:pt>
    <dgm:pt modelId="{C7F27668-4A90-48A5-8E8F-D391325F3FB8}" type="pres">
      <dgm:prSet presAssocID="{264D8278-8CD8-443A-979C-3ECEB169E2A3}" presName="thickLine" presStyleLbl="alignNode1" presStyleIdx="2" presStyleCnt="9"/>
      <dgm:spPr/>
    </dgm:pt>
    <dgm:pt modelId="{27C21FB4-A0FB-489F-BF63-B05225197413}" type="pres">
      <dgm:prSet presAssocID="{264D8278-8CD8-443A-979C-3ECEB169E2A3}" presName="horz1" presStyleCnt="0"/>
      <dgm:spPr/>
    </dgm:pt>
    <dgm:pt modelId="{FAD4832E-BA6C-4223-8907-4B64155E8B14}" type="pres">
      <dgm:prSet presAssocID="{264D8278-8CD8-443A-979C-3ECEB169E2A3}" presName="tx1" presStyleLbl="revTx" presStyleIdx="2" presStyleCnt="9"/>
      <dgm:spPr/>
    </dgm:pt>
    <dgm:pt modelId="{D85E432B-9485-4607-B3ED-6DA9CF730908}" type="pres">
      <dgm:prSet presAssocID="{264D8278-8CD8-443A-979C-3ECEB169E2A3}" presName="vert1" presStyleCnt="0"/>
      <dgm:spPr/>
    </dgm:pt>
    <dgm:pt modelId="{D96FB1B8-E497-40BC-89D3-C3762EB750D1}" type="pres">
      <dgm:prSet presAssocID="{D7C9B8A8-C272-4935-BF51-B9957220EB6D}" presName="thickLine" presStyleLbl="alignNode1" presStyleIdx="3" presStyleCnt="9"/>
      <dgm:spPr/>
    </dgm:pt>
    <dgm:pt modelId="{BCFD8799-3371-40BF-AC52-6B7BBB1064D4}" type="pres">
      <dgm:prSet presAssocID="{D7C9B8A8-C272-4935-BF51-B9957220EB6D}" presName="horz1" presStyleCnt="0"/>
      <dgm:spPr/>
    </dgm:pt>
    <dgm:pt modelId="{E23AB2D9-FD3F-455A-AECC-927298067FF5}" type="pres">
      <dgm:prSet presAssocID="{D7C9B8A8-C272-4935-BF51-B9957220EB6D}" presName="tx1" presStyleLbl="revTx" presStyleIdx="3" presStyleCnt="9"/>
      <dgm:spPr/>
    </dgm:pt>
    <dgm:pt modelId="{901C684F-1824-4BF4-AB0A-07F624EA7831}" type="pres">
      <dgm:prSet presAssocID="{D7C9B8A8-C272-4935-BF51-B9957220EB6D}" presName="vert1" presStyleCnt="0"/>
      <dgm:spPr/>
    </dgm:pt>
    <dgm:pt modelId="{FEA0F59C-9776-4F1E-8207-DAA59C118755}" type="pres">
      <dgm:prSet presAssocID="{F92781CA-3FDF-4FE4-B4FA-3521FC40FB58}" presName="thickLine" presStyleLbl="alignNode1" presStyleIdx="4" presStyleCnt="9"/>
      <dgm:spPr/>
    </dgm:pt>
    <dgm:pt modelId="{B2D77D53-BA91-418C-8CC4-2B9B71BA6FC8}" type="pres">
      <dgm:prSet presAssocID="{F92781CA-3FDF-4FE4-B4FA-3521FC40FB58}" presName="horz1" presStyleCnt="0"/>
      <dgm:spPr/>
    </dgm:pt>
    <dgm:pt modelId="{C986492A-254B-4F34-A8DB-7CDDA4BF0153}" type="pres">
      <dgm:prSet presAssocID="{F92781CA-3FDF-4FE4-B4FA-3521FC40FB58}" presName="tx1" presStyleLbl="revTx" presStyleIdx="4" presStyleCnt="9"/>
      <dgm:spPr/>
    </dgm:pt>
    <dgm:pt modelId="{09D3D51E-F8BB-438E-AAC7-F784A17B8E62}" type="pres">
      <dgm:prSet presAssocID="{F92781CA-3FDF-4FE4-B4FA-3521FC40FB58}" presName="vert1" presStyleCnt="0"/>
      <dgm:spPr/>
    </dgm:pt>
    <dgm:pt modelId="{6B7970F0-2711-4B21-B9CE-73D819B2A358}" type="pres">
      <dgm:prSet presAssocID="{C2ED918B-6A0E-4D2C-ADD2-D4398286C72B}" presName="thickLine" presStyleLbl="alignNode1" presStyleIdx="5" presStyleCnt="9"/>
      <dgm:spPr/>
    </dgm:pt>
    <dgm:pt modelId="{F7A99342-4A0E-400A-9760-533B4252C10D}" type="pres">
      <dgm:prSet presAssocID="{C2ED918B-6A0E-4D2C-ADD2-D4398286C72B}" presName="horz1" presStyleCnt="0"/>
      <dgm:spPr/>
    </dgm:pt>
    <dgm:pt modelId="{169BF501-1184-49DC-8314-75DD48EC0ACD}" type="pres">
      <dgm:prSet presAssocID="{C2ED918B-6A0E-4D2C-ADD2-D4398286C72B}" presName="tx1" presStyleLbl="revTx" presStyleIdx="5" presStyleCnt="9"/>
      <dgm:spPr/>
    </dgm:pt>
    <dgm:pt modelId="{773B0E42-7CD7-4166-A98B-3C7318DE5B22}" type="pres">
      <dgm:prSet presAssocID="{C2ED918B-6A0E-4D2C-ADD2-D4398286C72B}" presName="vert1" presStyleCnt="0"/>
      <dgm:spPr/>
    </dgm:pt>
    <dgm:pt modelId="{AF2658E5-50DB-45BF-AC51-A6A18461BC86}" type="pres">
      <dgm:prSet presAssocID="{8BF90F85-D6F1-4B19-8D52-A2D6812A2809}" presName="thickLine" presStyleLbl="alignNode1" presStyleIdx="6" presStyleCnt="9"/>
      <dgm:spPr/>
    </dgm:pt>
    <dgm:pt modelId="{9401E72E-54D4-4898-821D-8455EFFF61DB}" type="pres">
      <dgm:prSet presAssocID="{8BF90F85-D6F1-4B19-8D52-A2D6812A2809}" presName="horz1" presStyleCnt="0"/>
      <dgm:spPr/>
    </dgm:pt>
    <dgm:pt modelId="{5FFFB4CA-3158-4000-858B-5B788ADBEFF7}" type="pres">
      <dgm:prSet presAssocID="{8BF90F85-D6F1-4B19-8D52-A2D6812A2809}" presName="tx1" presStyleLbl="revTx" presStyleIdx="6" presStyleCnt="9"/>
      <dgm:spPr/>
    </dgm:pt>
    <dgm:pt modelId="{DA94BA35-2826-46E3-9247-CC95557B09E5}" type="pres">
      <dgm:prSet presAssocID="{8BF90F85-D6F1-4B19-8D52-A2D6812A2809}" presName="vert1" presStyleCnt="0"/>
      <dgm:spPr/>
    </dgm:pt>
    <dgm:pt modelId="{152BF5EC-B754-4B9F-8304-86D66B375EA0}" type="pres">
      <dgm:prSet presAssocID="{4D97100D-2C4F-40D1-9D96-699183A5AE95}" presName="thickLine" presStyleLbl="alignNode1" presStyleIdx="7" presStyleCnt="9"/>
      <dgm:spPr/>
    </dgm:pt>
    <dgm:pt modelId="{8E83A1C2-37B2-4043-858A-0DA4F3AC4776}" type="pres">
      <dgm:prSet presAssocID="{4D97100D-2C4F-40D1-9D96-699183A5AE95}" presName="horz1" presStyleCnt="0"/>
      <dgm:spPr/>
    </dgm:pt>
    <dgm:pt modelId="{5A45A4E1-3B5A-4663-8503-AF59527A521F}" type="pres">
      <dgm:prSet presAssocID="{4D97100D-2C4F-40D1-9D96-699183A5AE95}" presName="tx1" presStyleLbl="revTx" presStyleIdx="7" presStyleCnt="9"/>
      <dgm:spPr/>
    </dgm:pt>
    <dgm:pt modelId="{78B9D626-7240-442E-B7BE-361D68DBD77A}" type="pres">
      <dgm:prSet presAssocID="{4D97100D-2C4F-40D1-9D96-699183A5AE95}" presName="vert1" presStyleCnt="0"/>
      <dgm:spPr/>
    </dgm:pt>
    <dgm:pt modelId="{42AABE66-6F25-44C4-B289-90648290A766}" type="pres">
      <dgm:prSet presAssocID="{082B3455-9665-442F-A38A-1E976CDA833E}" presName="thickLine" presStyleLbl="alignNode1" presStyleIdx="8" presStyleCnt="9"/>
      <dgm:spPr/>
    </dgm:pt>
    <dgm:pt modelId="{5B24EDD9-E6D7-4CEC-8A15-3BA145CEEDBB}" type="pres">
      <dgm:prSet presAssocID="{082B3455-9665-442F-A38A-1E976CDA833E}" presName="horz1" presStyleCnt="0"/>
      <dgm:spPr/>
    </dgm:pt>
    <dgm:pt modelId="{A8EC67F7-9E80-45A7-9A5B-5A9045808955}" type="pres">
      <dgm:prSet presAssocID="{082B3455-9665-442F-A38A-1E976CDA833E}" presName="tx1" presStyleLbl="revTx" presStyleIdx="8" presStyleCnt="9"/>
      <dgm:spPr/>
    </dgm:pt>
    <dgm:pt modelId="{E58F17EF-CE3C-41BB-9C0F-B542491D4DFC}" type="pres">
      <dgm:prSet presAssocID="{082B3455-9665-442F-A38A-1E976CDA833E}" presName="vert1" presStyleCnt="0"/>
      <dgm:spPr/>
    </dgm:pt>
  </dgm:ptLst>
  <dgm:cxnLst>
    <dgm:cxn modelId="{3B2C7807-BF61-4F28-9F8E-AC50BF273544}" type="presOf" srcId="{264D8278-8CD8-443A-979C-3ECEB169E2A3}" destId="{FAD4832E-BA6C-4223-8907-4B64155E8B14}" srcOrd="0" destOrd="0" presId="urn:microsoft.com/office/officeart/2008/layout/LinedList"/>
    <dgm:cxn modelId="{34421B27-F925-4096-9AA2-E9D514FA904F}" srcId="{0225A6C5-7945-4694-AB39-3DFD7A814A1F}" destId="{264D8278-8CD8-443A-979C-3ECEB169E2A3}" srcOrd="2" destOrd="0" parTransId="{95E33F7C-A840-42D8-BBBA-57E26E10910D}" sibTransId="{AC48A3A8-B7FA-4E4C-8DA5-27425A55A7C8}"/>
    <dgm:cxn modelId="{131FD938-F0EA-4775-BA04-1B443925BCD9}" srcId="{0225A6C5-7945-4694-AB39-3DFD7A814A1F}" destId="{082B3455-9665-442F-A38A-1E976CDA833E}" srcOrd="8" destOrd="0" parTransId="{D9DE36E7-EFB6-4113-80BE-26D428E371F2}" sibTransId="{BC2AD3FF-6023-4404-B643-6830AEE7C1EE}"/>
    <dgm:cxn modelId="{E3B40A3A-5BBC-4E83-BC70-F0DB2AFA2A86}" srcId="{0225A6C5-7945-4694-AB39-3DFD7A814A1F}" destId="{4D97100D-2C4F-40D1-9D96-699183A5AE95}" srcOrd="7" destOrd="0" parTransId="{DFB4C9DE-313F-45A2-9AC5-8F646B706801}" sibTransId="{6C006512-B2F1-45D4-9429-7B08BD42F00C}"/>
    <dgm:cxn modelId="{B6194068-7BEF-44B8-8AF0-D8A0C491B8BC}" type="presOf" srcId="{082B3455-9665-442F-A38A-1E976CDA833E}" destId="{A8EC67F7-9E80-45A7-9A5B-5A9045808955}" srcOrd="0" destOrd="0" presId="urn:microsoft.com/office/officeart/2008/layout/LinedList"/>
    <dgm:cxn modelId="{F2C3756C-AAFC-45E9-B411-649B197F258B}" srcId="{0225A6C5-7945-4694-AB39-3DFD7A814A1F}" destId="{D7C9B8A8-C272-4935-BF51-B9957220EB6D}" srcOrd="3" destOrd="0" parTransId="{C22B7D2F-C6F8-46FC-8FEB-6D2C8C6B0E6C}" sibTransId="{8FD8FD03-0072-4E39-8890-BA45634646A5}"/>
    <dgm:cxn modelId="{116A3253-E1F4-4F33-A1A5-DB1928D7E6E6}" srcId="{0225A6C5-7945-4694-AB39-3DFD7A814A1F}" destId="{A84BDF5E-5561-4D8B-8220-EEB117798333}" srcOrd="0" destOrd="0" parTransId="{1AFEAF84-28A1-435F-BFAA-90AD99C351B8}" sibTransId="{35A8C200-F192-4826-8A28-6F29F04CDD93}"/>
    <dgm:cxn modelId="{85EA3977-EED2-4BAB-A619-EF7F06CDE8C3}" srcId="{0225A6C5-7945-4694-AB39-3DFD7A814A1F}" destId="{8BF90F85-D6F1-4B19-8D52-A2D6812A2809}" srcOrd="6" destOrd="0" parTransId="{786FFBC1-8E01-418E-9097-A3ABA73CDC82}" sibTransId="{20A6F06D-9553-4A55-871B-2EC8F3A25BE4}"/>
    <dgm:cxn modelId="{B3847979-7F54-4BD2-AFEB-C6BF8D7DDBFE}" srcId="{0225A6C5-7945-4694-AB39-3DFD7A814A1F}" destId="{C2ED918B-6A0E-4D2C-ADD2-D4398286C72B}" srcOrd="5" destOrd="0" parTransId="{7BADE6BF-6D20-479A-AB09-EDDC0A1B7718}" sibTransId="{D7C86E76-5AA8-424F-8C65-056A112A7809}"/>
    <dgm:cxn modelId="{C9148B92-AE70-44B3-8B7E-59F5F58C96F0}" type="presOf" srcId="{F92781CA-3FDF-4FE4-B4FA-3521FC40FB58}" destId="{C986492A-254B-4F34-A8DB-7CDDA4BF0153}" srcOrd="0" destOrd="0" presId="urn:microsoft.com/office/officeart/2008/layout/LinedList"/>
    <dgm:cxn modelId="{2F607795-2F70-46F7-BA6E-021CF43BD6F9}" type="presOf" srcId="{0225A6C5-7945-4694-AB39-3DFD7A814A1F}" destId="{4E963A73-3396-4163-85DD-BEC32685690E}" srcOrd="0" destOrd="0" presId="urn:microsoft.com/office/officeart/2008/layout/LinedList"/>
    <dgm:cxn modelId="{D0368C96-04B5-423B-8B8D-C056C8297A5D}" type="presOf" srcId="{D7C9B8A8-C272-4935-BF51-B9957220EB6D}" destId="{E23AB2D9-FD3F-455A-AECC-927298067FF5}" srcOrd="0" destOrd="0" presId="urn:microsoft.com/office/officeart/2008/layout/LinedList"/>
    <dgm:cxn modelId="{7438CEA4-806F-45D2-8F81-38142A3404BE}" srcId="{0225A6C5-7945-4694-AB39-3DFD7A814A1F}" destId="{F92781CA-3FDF-4FE4-B4FA-3521FC40FB58}" srcOrd="4" destOrd="0" parTransId="{6E2EF5A1-6C77-4E69-92E1-2003D9388BE9}" sibTransId="{D5AC3DC5-29C5-4C84-B37E-C07BA4784DD8}"/>
    <dgm:cxn modelId="{AC50ADAE-196A-4F71-944C-1E0FB72C3E38}" type="presOf" srcId="{E875B2C1-9AE6-4E81-87DC-DD6787CD6416}" destId="{A1E045B3-88AE-489D-8155-C1254069BFAE}" srcOrd="0" destOrd="0" presId="urn:microsoft.com/office/officeart/2008/layout/LinedList"/>
    <dgm:cxn modelId="{734006C1-1ACA-4CA0-8138-093B7A7C5376}" type="presOf" srcId="{8BF90F85-D6F1-4B19-8D52-A2D6812A2809}" destId="{5FFFB4CA-3158-4000-858B-5B788ADBEFF7}" srcOrd="0" destOrd="0" presId="urn:microsoft.com/office/officeart/2008/layout/LinedList"/>
    <dgm:cxn modelId="{EFE0A2C4-9F36-45B4-8E77-EE5C0550559E}" type="presOf" srcId="{A84BDF5E-5561-4D8B-8220-EEB117798333}" destId="{FB7BD194-E07B-40E9-BEEE-247B0A64B76B}" srcOrd="0" destOrd="0" presId="urn:microsoft.com/office/officeart/2008/layout/LinedList"/>
    <dgm:cxn modelId="{6EE447C5-119B-4D23-8B73-019D442D2A4D}" type="presOf" srcId="{4D97100D-2C4F-40D1-9D96-699183A5AE95}" destId="{5A45A4E1-3B5A-4663-8503-AF59527A521F}" srcOrd="0" destOrd="0" presId="urn:microsoft.com/office/officeart/2008/layout/LinedList"/>
    <dgm:cxn modelId="{77E6E8D4-97B4-44FF-8B49-633FA12AA401}" type="presOf" srcId="{C2ED918B-6A0E-4D2C-ADD2-D4398286C72B}" destId="{169BF501-1184-49DC-8314-75DD48EC0ACD}" srcOrd="0" destOrd="0" presId="urn:microsoft.com/office/officeart/2008/layout/LinedList"/>
    <dgm:cxn modelId="{21001CF3-D3D3-4CC7-BC10-BC28E3BDF096}" srcId="{0225A6C5-7945-4694-AB39-3DFD7A814A1F}" destId="{E875B2C1-9AE6-4E81-87DC-DD6787CD6416}" srcOrd="1" destOrd="0" parTransId="{7BCB6A2C-1B7E-4A49-8119-A920B0113812}" sibTransId="{C7E2D643-16B6-4427-81DA-C0F52C062196}"/>
    <dgm:cxn modelId="{DE92E712-3ACA-4509-8D03-ED724E3C48F0}" type="presParOf" srcId="{4E963A73-3396-4163-85DD-BEC32685690E}" destId="{11A6A518-42D3-4FEB-858A-C25FD0B41E93}" srcOrd="0" destOrd="0" presId="urn:microsoft.com/office/officeart/2008/layout/LinedList"/>
    <dgm:cxn modelId="{25C45392-C152-4803-A288-BDABFC2AA533}" type="presParOf" srcId="{4E963A73-3396-4163-85DD-BEC32685690E}" destId="{68683321-A737-4CB3-B667-951E7BA1AD01}" srcOrd="1" destOrd="0" presId="urn:microsoft.com/office/officeart/2008/layout/LinedList"/>
    <dgm:cxn modelId="{0DB34127-9A1F-447F-A378-65E819ED1881}" type="presParOf" srcId="{68683321-A737-4CB3-B667-951E7BA1AD01}" destId="{FB7BD194-E07B-40E9-BEEE-247B0A64B76B}" srcOrd="0" destOrd="0" presId="urn:microsoft.com/office/officeart/2008/layout/LinedList"/>
    <dgm:cxn modelId="{BBDBBC1C-3946-4ED8-BF9B-21BFAA45687C}" type="presParOf" srcId="{68683321-A737-4CB3-B667-951E7BA1AD01}" destId="{16787A8D-4410-429C-A82E-3E9FBEBB4D0F}" srcOrd="1" destOrd="0" presId="urn:microsoft.com/office/officeart/2008/layout/LinedList"/>
    <dgm:cxn modelId="{E7B2BA3B-EE00-4EE3-92EF-C63387F69048}" type="presParOf" srcId="{4E963A73-3396-4163-85DD-BEC32685690E}" destId="{1AA9D49E-EEA1-4EF9-95F7-7B4BC0A66041}" srcOrd="2" destOrd="0" presId="urn:microsoft.com/office/officeart/2008/layout/LinedList"/>
    <dgm:cxn modelId="{573D5A8E-9ECE-47AE-8167-5FB982D458DF}" type="presParOf" srcId="{4E963A73-3396-4163-85DD-BEC32685690E}" destId="{BCEDB84A-C076-4EC4-9088-BE5F0CAACF37}" srcOrd="3" destOrd="0" presId="urn:microsoft.com/office/officeart/2008/layout/LinedList"/>
    <dgm:cxn modelId="{DAEB594F-7157-4D91-A704-4576EE75BB9C}" type="presParOf" srcId="{BCEDB84A-C076-4EC4-9088-BE5F0CAACF37}" destId="{A1E045B3-88AE-489D-8155-C1254069BFAE}" srcOrd="0" destOrd="0" presId="urn:microsoft.com/office/officeart/2008/layout/LinedList"/>
    <dgm:cxn modelId="{E59F4CD5-87EB-4C64-BC21-8D4BBED008A1}" type="presParOf" srcId="{BCEDB84A-C076-4EC4-9088-BE5F0CAACF37}" destId="{197A8264-3599-4B7A-9FAA-C9148ED229FB}" srcOrd="1" destOrd="0" presId="urn:microsoft.com/office/officeart/2008/layout/LinedList"/>
    <dgm:cxn modelId="{DC082571-1495-40D4-90F0-3239C8FC0F33}" type="presParOf" srcId="{4E963A73-3396-4163-85DD-BEC32685690E}" destId="{C7F27668-4A90-48A5-8E8F-D391325F3FB8}" srcOrd="4" destOrd="0" presId="urn:microsoft.com/office/officeart/2008/layout/LinedList"/>
    <dgm:cxn modelId="{50904B7E-CDF3-4513-8BB7-16AE9248BABE}" type="presParOf" srcId="{4E963A73-3396-4163-85DD-BEC32685690E}" destId="{27C21FB4-A0FB-489F-BF63-B05225197413}" srcOrd="5" destOrd="0" presId="urn:microsoft.com/office/officeart/2008/layout/LinedList"/>
    <dgm:cxn modelId="{79BBF6F1-446A-4D7E-BC86-65A16391B97C}" type="presParOf" srcId="{27C21FB4-A0FB-489F-BF63-B05225197413}" destId="{FAD4832E-BA6C-4223-8907-4B64155E8B14}" srcOrd="0" destOrd="0" presId="urn:microsoft.com/office/officeart/2008/layout/LinedList"/>
    <dgm:cxn modelId="{89CD9612-2DE7-4FB6-877A-22CEAD807273}" type="presParOf" srcId="{27C21FB4-A0FB-489F-BF63-B05225197413}" destId="{D85E432B-9485-4607-B3ED-6DA9CF730908}" srcOrd="1" destOrd="0" presId="urn:microsoft.com/office/officeart/2008/layout/LinedList"/>
    <dgm:cxn modelId="{2D2C8D46-6C7D-4EE9-A4EC-1719D7F49DA4}" type="presParOf" srcId="{4E963A73-3396-4163-85DD-BEC32685690E}" destId="{D96FB1B8-E497-40BC-89D3-C3762EB750D1}" srcOrd="6" destOrd="0" presId="urn:microsoft.com/office/officeart/2008/layout/LinedList"/>
    <dgm:cxn modelId="{0E7FB048-6A21-41F8-827A-643201BBFF11}" type="presParOf" srcId="{4E963A73-3396-4163-85DD-BEC32685690E}" destId="{BCFD8799-3371-40BF-AC52-6B7BBB1064D4}" srcOrd="7" destOrd="0" presId="urn:microsoft.com/office/officeart/2008/layout/LinedList"/>
    <dgm:cxn modelId="{72C7DEF2-336A-4430-85CD-96BF626325D6}" type="presParOf" srcId="{BCFD8799-3371-40BF-AC52-6B7BBB1064D4}" destId="{E23AB2D9-FD3F-455A-AECC-927298067FF5}" srcOrd="0" destOrd="0" presId="urn:microsoft.com/office/officeart/2008/layout/LinedList"/>
    <dgm:cxn modelId="{930D0296-9067-4EEB-9C03-F139D552FA05}" type="presParOf" srcId="{BCFD8799-3371-40BF-AC52-6B7BBB1064D4}" destId="{901C684F-1824-4BF4-AB0A-07F624EA7831}" srcOrd="1" destOrd="0" presId="urn:microsoft.com/office/officeart/2008/layout/LinedList"/>
    <dgm:cxn modelId="{491B2A63-D6E9-40A7-9F6E-87C03CC9AE30}" type="presParOf" srcId="{4E963A73-3396-4163-85DD-BEC32685690E}" destId="{FEA0F59C-9776-4F1E-8207-DAA59C118755}" srcOrd="8" destOrd="0" presId="urn:microsoft.com/office/officeart/2008/layout/LinedList"/>
    <dgm:cxn modelId="{5D2289D9-A3F6-47B0-9AA9-E6B5F3A1C1AC}" type="presParOf" srcId="{4E963A73-3396-4163-85DD-BEC32685690E}" destId="{B2D77D53-BA91-418C-8CC4-2B9B71BA6FC8}" srcOrd="9" destOrd="0" presId="urn:microsoft.com/office/officeart/2008/layout/LinedList"/>
    <dgm:cxn modelId="{FB7C98E2-117A-4D60-9457-E3954C909E27}" type="presParOf" srcId="{B2D77D53-BA91-418C-8CC4-2B9B71BA6FC8}" destId="{C986492A-254B-4F34-A8DB-7CDDA4BF0153}" srcOrd="0" destOrd="0" presId="urn:microsoft.com/office/officeart/2008/layout/LinedList"/>
    <dgm:cxn modelId="{8231546A-39A1-40A4-8E9D-8D03C3647CD3}" type="presParOf" srcId="{B2D77D53-BA91-418C-8CC4-2B9B71BA6FC8}" destId="{09D3D51E-F8BB-438E-AAC7-F784A17B8E62}" srcOrd="1" destOrd="0" presId="urn:microsoft.com/office/officeart/2008/layout/LinedList"/>
    <dgm:cxn modelId="{9D127D2C-3A30-45CC-B372-485A23A291AD}" type="presParOf" srcId="{4E963A73-3396-4163-85DD-BEC32685690E}" destId="{6B7970F0-2711-4B21-B9CE-73D819B2A358}" srcOrd="10" destOrd="0" presId="urn:microsoft.com/office/officeart/2008/layout/LinedList"/>
    <dgm:cxn modelId="{70CC5ACF-DB2F-4FCC-A8DA-E81C70FC3880}" type="presParOf" srcId="{4E963A73-3396-4163-85DD-BEC32685690E}" destId="{F7A99342-4A0E-400A-9760-533B4252C10D}" srcOrd="11" destOrd="0" presId="urn:microsoft.com/office/officeart/2008/layout/LinedList"/>
    <dgm:cxn modelId="{E9F0C7A0-80AC-4903-95CB-D95AF75C06FA}" type="presParOf" srcId="{F7A99342-4A0E-400A-9760-533B4252C10D}" destId="{169BF501-1184-49DC-8314-75DD48EC0ACD}" srcOrd="0" destOrd="0" presId="urn:microsoft.com/office/officeart/2008/layout/LinedList"/>
    <dgm:cxn modelId="{FBC47BC9-D223-4C3E-8B61-E1D109229B5D}" type="presParOf" srcId="{F7A99342-4A0E-400A-9760-533B4252C10D}" destId="{773B0E42-7CD7-4166-A98B-3C7318DE5B22}" srcOrd="1" destOrd="0" presId="urn:microsoft.com/office/officeart/2008/layout/LinedList"/>
    <dgm:cxn modelId="{D14496FE-2ED5-402F-832B-F798BDF503D3}" type="presParOf" srcId="{4E963A73-3396-4163-85DD-BEC32685690E}" destId="{AF2658E5-50DB-45BF-AC51-A6A18461BC86}" srcOrd="12" destOrd="0" presId="urn:microsoft.com/office/officeart/2008/layout/LinedList"/>
    <dgm:cxn modelId="{4CB9EDC3-05D3-41AA-9A63-7E27404CAB2D}" type="presParOf" srcId="{4E963A73-3396-4163-85DD-BEC32685690E}" destId="{9401E72E-54D4-4898-821D-8455EFFF61DB}" srcOrd="13" destOrd="0" presId="urn:microsoft.com/office/officeart/2008/layout/LinedList"/>
    <dgm:cxn modelId="{93BE858A-0B78-4E09-872F-D80BA72B3016}" type="presParOf" srcId="{9401E72E-54D4-4898-821D-8455EFFF61DB}" destId="{5FFFB4CA-3158-4000-858B-5B788ADBEFF7}" srcOrd="0" destOrd="0" presId="urn:microsoft.com/office/officeart/2008/layout/LinedList"/>
    <dgm:cxn modelId="{FB31159D-A11F-4E7C-96D8-291FA375A6C9}" type="presParOf" srcId="{9401E72E-54D4-4898-821D-8455EFFF61DB}" destId="{DA94BA35-2826-46E3-9247-CC95557B09E5}" srcOrd="1" destOrd="0" presId="urn:microsoft.com/office/officeart/2008/layout/LinedList"/>
    <dgm:cxn modelId="{00D0B42F-83A2-412C-97F2-A4F70A8DABAF}" type="presParOf" srcId="{4E963A73-3396-4163-85DD-BEC32685690E}" destId="{152BF5EC-B754-4B9F-8304-86D66B375EA0}" srcOrd="14" destOrd="0" presId="urn:microsoft.com/office/officeart/2008/layout/LinedList"/>
    <dgm:cxn modelId="{698D8FD8-73E4-47F5-9FEA-47E480EE51E8}" type="presParOf" srcId="{4E963A73-3396-4163-85DD-BEC32685690E}" destId="{8E83A1C2-37B2-4043-858A-0DA4F3AC4776}" srcOrd="15" destOrd="0" presId="urn:microsoft.com/office/officeart/2008/layout/LinedList"/>
    <dgm:cxn modelId="{48B759D5-655E-47EA-A8E3-8C96EA457E0E}" type="presParOf" srcId="{8E83A1C2-37B2-4043-858A-0DA4F3AC4776}" destId="{5A45A4E1-3B5A-4663-8503-AF59527A521F}" srcOrd="0" destOrd="0" presId="urn:microsoft.com/office/officeart/2008/layout/LinedList"/>
    <dgm:cxn modelId="{6B2FCF35-0C97-4C8A-8EE9-8F207FD06E40}" type="presParOf" srcId="{8E83A1C2-37B2-4043-858A-0DA4F3AC4776}" destId="{78B9D626-7240-442E-B7BE-361D68DBD77A}" srcOrd="1" destOrd="0" presId="urn:microsoft.com/office/officeart/2008/layout/LinedList"/>
    <dgm:cxn modelId="{4C141661-1A2B-4F8D-ADFC-49D551CB3113}" type="presParOf" srcId="{4E963A73-3396-4163-85DD-BEC32685690E}" destId="{42AABE66-6F25-44C4-B289-90648290A766}" srcOrd="16" destOrd="0" presId="urn:microsoft.com/office/officeart/2008/layout/LinedList"/>
    <dgm:cxn modelId="{0462BAAF-8EB7-4EBE-9BCD-44F45070165C}" type="presParOf" srcId="{4E963A73-3396-4163-85DD-BEC32685690E}" destId="{5B24EDD9-E6D7-4CEC-8A15-3BA145CEEDBB}" srcOrd="17" destOrd="0" presId="urn:microsoft.com/office/officeart/2008/layout/LinedList"/>
    <dgm:cxn modelId="{C4A8CAC0-CFFF-4CC4-A177-88CBC6CFFD00}" type="presParOf" srcId="{5B24EDD9-E6D7-4CEC-8A15-3BA145CEEDBB}" destId="{A8EC67F7-9E80-45A7-9A5B-5A9045808955}" srcOrd="0" destOrd="0" presId="urn:microsoft.com/office/officeart/2008/layout/LinedList"/>
    <dgm:cxn modelId="{D31D5C64-341E-44CE-A72E-A7743FA4902C}" type="presParOf" srcId="{5B24EDD9-E6D7-4CEC-8A15-3BA145CEEDBB}" destId="{E58F17EF-CE3C-41BB-9C0F-B542491D4D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0984F6-6315-4FEE-9F11-DB6940300FF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171097-040F-4F19-AFE5-C4D00CF6D621}">
      <dgm:prSet/>
      <dgm:spPr/>
      <dgm:t>
        <a:bodyPr/>
        <a:lstStyle/>
        <a:p>
          <a:r>
            <a:rPr lang="en-US"/>
            <a:t>CAD System</a:t>
          </a:r>
        </a:p>
      </dgm:t>
    </dgm:pt>
    <dgm:pt modelId="{2112C23E-22B7-402C-8946-048FA8E715A6}" type="parTrans" cxnId="{DDABD154-704E-4976-BD19-712908A8DC8F}">
      <dgm:prSet/>
      <dgm:spPr/>
      <dgm:t>
        <a:bodyPr/>
        <a:lstStyle/>
        <a:p>
          <a:endParaRPr lang="en-US"/>
        </a:p>
      </dgm:t>
    </dgm:pt>
    <dgm:pt modelId="{97B6E34E-7382-4C4A-9B8A-8AB2929EF325}" type="sibTrans" cxnId="{DDABD154-704E-4976-BD19-712908A8DC8F}">
      <dgm:prSet/>
      <dgm:spPr/>
      <dgm:t>
        <a:bodyPr/>
        <a:lstStyle/>
        <a:p>
          <a:endParaRPr lang="en-US"/>
        </a:p>
      </dgm:t>
    </dgm:pt>
    <dgm:pt modelId="{A868690A-8B93-4D3C-B166-512E1D781DD1}">
      <dgm:prSet/>
      <dgm:spPr/>
      <dgm:t>
        <a:bodyPr/>
        <a:lstStyle/>
        <a:p>
          <a:r>
            <a:rPr lang="en-US"/>
            <a:t>CAD Goals </a:t>
          </a:r>
        </a:p>
      </dgm:t>
    </dgm:pt>
    <dgm:pt modelId="{90BD8DAC-5DD9-402D-AF82-BBAC484CAD5A}" type="parTrans" cxnId="{A723027A-2CC1-4FCA-8009-9BA3B46311E7}">
      <dgm:prSet/>
      <dgm:spPr/>
      <dgm:t>
        <a:bodyPr/>
        <a:lstStyle/>
        <a:p>
          <a:endParaRPr lang="en-US"/>
        </a:p>
      </dgm:t>
    </dgm:pt>
    <dgm:pt modelId="{EF70F486-EA11-4088-82A7-18DB381D23AC}" type="sibTrans" cxnId="{A723027A-2CC1-4FCA-8009-9BA3B46311E7}">
      <dgm:prSet/>
      <dgm:spPr/>
      <dgm:t>
        <a:bodyPr/>
        <a:lstStyle/>
        <a:p>
          <a:endParaRPr lang="en-US"/>
        </a:p>
      </dgm:t>
    </dgm:pt>
    <dgm:pt modelId="{A81C9DDF-EF06-4956-834C-383028DF7C99}">
      <dgm:prSet/>
      <dgm:spPr/>
      <dgm:t>
        <a:bodyPr/>
        <a:lstStyle/>
        <a:p>
          <a:r>
            <a:rPr lang="en-US"/>
            <a:t>CAD Methodology</a:t>
          </a:r>
        </a:p>
      </dgm:t>
    </dgm:pt>
    <dgm:pt modelId="{697BFE51-91AE-4104-967E-82A4D46C73BF}" type="parTrans" cxnId="{1DF7D2D6-EE5C-4AE9-8335-25E084C546F1}">
      <dgm:prSet/>
      <dgm:spPr/>
      <dgm:t>
        <a:bodyPr/>
        <a:lstStyle/>
        <a:p>
          <a:endParaRPr lang="en-US"/>
        </a:p>
      </dgm:t>
    </dgm:pt>
    <dgm:pt modelId="{21EF5630-4239-497D-949E-0907EB9AB418}" type="sibTrans" cxnId="{1DF7D2D6-EE5C-4AE9-8335-25E084C546F1}">
      <dgm:prSet/>
      <dgm:spPr/>
      <dgm:t>
        <a:bodyPr/>
        <a:lstStyle/>
        <a:p>
          <a:endParaRPr lang="en-US"/>
        </a:p>
      </dgm:t>
    </dgm:pt>
    <dgm:pt modelId="{74A22787-AA63-4495-8A25-27287B08F01D}" type="pres">
      <dgm:prSet presAssocID="{1B0984F6-6315-4FEE-9F11-DB6940300FF6}" presName="vert0" presStyleCnt="0">
        <dgm:presLayoutVars>
          <dgm:dir/>
          <dgm:animOne val="branch"/>
          <dgm:animLvl val="lvl"/>
        </dgm:presLayoutVars>
      </dgm:prSet>
      <dgm:spPr/>
    </dgm:pt>
    <dgm:pt modelId="{64B927DD-2E73-4D9F-950B-4F8E0007713E}" type="pres">
      <dgm:prSet presAssocID="{DD171097-040F-4F19-AFE5-C4D00CF6D621}" presName="thickLine" presStyleLbl="alignNode1" presStyleIdx="0" presStyleCnt="3"/>
      <dgm:spPr/>
    </dgm:pt>
    <dgm:pt modelId="{5E8C6944-A81D-4C38-B73D-91BFB8298436}" type="pres">
      <dgm:prSet presAssocID="{DD171097-040F-4F19-AFE5-C4D00CF6D621}" presName="horz1" presStyleCnt="0"/>
      <dgm:spPr/>
    </dgm:pt>
    <dgm:pt modelId="{2ED4E42B-5E19-4DA3-A0B3-422D1C3E410B}" type="pres">
      <dgm:prSet presAssocID="{DD171097-040F-4F19-AFE5-C4D00CF6D621}" presName="tx1" presStyleLbl="revTx" presStyleIdx="0" presStyleCnt="3"/>
      <dgm:spPr/>
    </dgm:pt>
    <dgm:pt modelId="{3F0B8D80-F208-424B-8A58-29509917EB86}" type="pres">
      <dgm:prSet presAssocID="{DD171097-040F-4F19-AFE5-C4D00CF6D621}" presName="vert1" presStyleCnt="0"/>
      <dgm:spPr/>
    </dgm:pt>
    <dgm:pt modelId="{52F7A5FD-16D2-4917-A2B4-6206107F9070}" type="pres">
      <dgm:prSet presAssocID="{A868690A-8B93-4D3C-B166-512E1D781DD1}" presName="thickLine" presStyleLbl="alignNode1" presStyleIdx="1" presStyleCnt="3"/>
      <dgm:spPr/>
    </dgm:pt>
    <dgm:pt modelId="{999676BC-99EC-4CD0-96C6-EFC59F4E4789}" type="pres">
      <dgm:prSet presAssocID="{A868690A-8B93-4D3C-B166-512E1D781DD1}" presName="horz1" presStyleCnt="0"/>
      <dgm:spPr/>
    </dgm:pt>
    <dgm:pt modelId="{E75B83FE-E30B-4FCE-A112-06A5621C4CE9}" type="pres">
      <dgm:prSet presAssocID="{A868690A-8B93-4D3C-B166-512E1D781DD1}" presName="tx1" presStyleLbl="revTx" presStyleIdx="1" presStyleCnt="3"/>
      <dgm:spPr/>
    </dgm:pt>
    <dgm:pt modelId="{2BE5B246-B21F-45CE-8ED7-2136C6824FC4}" type="pres">
      <dgm:prSet presAssocID="{A868690A-8B93-4D3C-B166-512E1D781DD1}" presName="vert1" presStyleCnt="0"/>
      <dgm:spPr/>
    </dgm:pt>
    <dgm:pt modelId="{A4B6578D-F2CD-4793-A33F-2837A13FB836}" type="pres">
      <dgm:prSet presAssocID="{A81C9DDF-EF06-4956-834C-383028DF7C99}" presName="thickLine" presStyleLbl="alignNode1" presStyleIdx="2" presStyleCnt="3"/>
      <dgm:spPr/>
    </dgm:pt>
    <dgm:pt modelId="{35D34221-BE15-454A-93B0-F738CF1F9FFF}" type="pres">
      <dgm:prSet presAssocID="{A81C9DDF-EF06-4956-834C-383028DF7C99}" presName="horz1" presStyleCnt="0"/>
      <dgm:spPr/>
    </dgm:pt>
    <dgm:pt modelId="{45FF4C3F-7FAA-48ED-83B7-92FA47DD5F84}" type="pres">
      <dgm:prSet presAssocID="{A81C9DDF-EF06-4956-834C-383028DF7C99}" presName="tx1" presStyleLbl="revTx" presStyleIdx="2" presStyleCnt="3"/>
      <dgm:spPr/>
    </dgm:pt>
    <dgm:pt modelId="{56A02BA0-22F4-4079-9C03-C9FF063EEC0B}" type="pres">
      <dgm:prSet presAssocID="{A81C9DDF-EF06-4956-834C-383028DF7C99}" presName="vert1" presStyleCnt="0"/>
      <dgm:spPr/>
    </dgm:pt>
  </dgm:ptLst>
  <dgm:cxnLst>
    <dgm:cxn modelId="{1B122147-C4E7-4AC5-9297-3C081E51E33F}" type="presOf" srcId="{DD171097-040F-4F19-AFE5-C4D00CF6D621}" destId="{2ED4E42B-5E19-4DA3-A0B3-422D1C3E410B}" srcOrd="0" destOrd="0" presId="urn:microsoft.com/office/officeart/2008/layout/LinedList"/>
    <dgm:cxn modelId="{DDABD154-704E-4976-BD19-712908A8DC8F}" srcId="{1B0984F6-6315-4FEE-9F11-DB6940300FF6}" destId="{DD171097-040F-4F19-AFE5-C4D00CF6D621}" srcOrd="0" destOrd="0" parTransId="{2112C23E-22B7-402C-8946-048FA8E715A6}" sibTransId="{97B6E34E-7382-4C4A-9B8A-8AB2929EF325}"/>
    <dgm:cxn modelId="{A723027A-2CC1-4FCA-8009-9BA3B46311E7}" srcId="{1B0984F6-6315-4FEE-9F11-DB6940300FF6}" destId="{A868690A-8B93-4D3C-B166-512E1D781DD1}" srcOrd="1" destOrd="0" parTransId="{90BD8DAC-5DD9-402D-AF82-BBAC484CAD5A}" sibTransId="{EF70F486-EA11-4088-82A7-18DB381D23AC}"/>
    <dgm:cxn modelId="{B226B79B-F7B6-4F71-820D-AD7DDC46704B}" type="presOf" srcId="{A81C9DDF-EF06-4956-834C-383028DF7C99}" destId="{45FF4C3F-7FAA-48ED-83B7-92FA47DD5F84}" srcOrd="0" destOrd="0" presId="urn:microsoft.com/office/officeart/2008/layout/LinedList"/>
    <dgm:cxn modelId="{99C2E8D5-E246-40B8-91E3-8B90FDF5830D}" type="presOf" srcId="{1B0984F6-6315-4FEE-9F11-DB6940300FF6}" destId="{74A22787-AA63-4495-8A25-27287B08F01D}" srcOrd="0" destOrd="0" presId="urn:microsoft.com/office/officeart/2008/layout/LinedList"/>
    <dgm:cxn modelId="{1DF7D2D6-EE5C-4AE9-8335-25E084C546F1}" srcId="{1B0984F6-6315-4FEE-9F11-DB6940300FF6}" destId="{A81C9DDF-EF06-4956-834C-383028DF7C99}" srcOrd="2" destOrd="0" parTransId="{697BFE51-91AE-4104-967E-82A4D46C73BF}" sibTransId="{21EF5630-4239-497D-949E-0907EB9AB418}"/>
    <dgm:cxn modelId="{9224EFF3-B5E0-4425-857F-EBD69989C34D}" type="presOf" srcId="{A868690A-8B93-4D3C-B166-512E1D781DD1}" destId="{E75B83FE-E30B-4FCE-A112-06A5621C4CE9}" srcOrd="0" destOrd="0" presId="urn:microsoft.com/office/officeart/2008/layout/LinedList"/>
    <dgm:cxn modelId="{E256C19C-B3CC-46CD-83B8-539941C80570}" type="presParOf" srcId="{74A22787-AA63-4495-8A25-27287B08F01D}" destId="{64B927DD-2E73-4D9F-950B-4F8E0007713E}" srcOrd="0" destOrd="0" presId="urn:microsoft.com/office/officeart/2008/layout/LinedList"/>
    <dgm:cxn modelId="{4102CA8C-ED6B-425A-BEE4-03D90D5E581E}" type="presParOf" srcId="{74A22787-AA63-4495-8A25-27287B08F01D}" destId="{5E8C6944-A81D-4C38-B73D-91BFB8298436}" srcOrd="1" destOrd="0" presId="urn:microsoft.com/office/officeart/2008/layout/LinedList"/>
    <dgm:cxn modelId="{23DB6BC2-7E20-4555-8145-A6C47851E6AE}" type="presParOf" srcId="{5E8C6944-A81D-4C38-B73D-91BFB8298436}" destId="{2ED4E42B-5E19-4DA3-A0B3-422D1C3E410B}" srcOrd="0" destOrd="0" presId="urn:microsoft.com/office/officeart/2008/layout/LinedList"/>
    <dgm:cxn modelId="{AD897D62-3725-4EAD-8ECD-BBB9F7E928CD}" type="presParOf" srcId="{5E8C6944-A81D-4C38-B73D-91BFB8298436}" destId="{3F0B8D80-F208-424B-8A58-29509917EB86}" srcOrd="1" destOrd="0" presId="urn:microsoft.com/office/officeart/2008/layout/LinedList"/>
    <dgm:cxn modelId="{5463F993-0081-4097-82B6-D81AF2050B9E}" type="presParOf" srcId="{74A22787-AA63-4495-8A25-27287B08F01D}" destId="{52F7A5FD-16D2-4917-A2B4-6206107F9070}" srcOrd="2" destOrd="0" presId="urn:microsoft.com/office/officeart/2008/layout/LinedList"/>
    <dgm:cxn modelId="{EFF19825-1926-4E19-ABC5-9F4AD872FFF6}" type="presParOf" srcId="{74A22787-AA63-4495-8A25-27287B08F01D}" destId="{999676BC-99EC-4CD0-96C6-EFC59F4E4789}" srcOrd="3" destOrd="0" presId="urn:microsoft.com/office/officeart/2008/layout/LinedList"/>
    <dgm:cxn modelId="{2B0BABD6-32F8-4FEE-9187-72B499E6F421}" type="presParOf" srcId="{999676BC-99EC-4CD0-96C6-EFC59F4E4789}" destId="{E75B83FE-E30B-4FCE-A112-06A5621C4CE9}" srcOrd="0" destOrd="0" presId="urn:microsoft.com/office/officeart/2008/layout/LinedList"/>
    <dgm:cxn modelId="{3EAC9157-16B3-412A-9B22-65775A575DA4}" type="presParOf" srcId="{999676BC-99EC-4CD0-96C6-EFC59F4E4789}" destId="{2BE5B246-B21F-45CE-8ED7-2136C6824FC4}" srcOrd="1" destOrd="0" presId="urn:microsoft.com/office/officeart/2008/layout/LinedList"/>
    <dgm:cxn modelId="{A8FB1E88-3E27-4A03-9ED1-7C25D90D2424}" type="presParOf" srcId="{74A22787-AA63-4495-8A25-27287B08F01D}" destId="{A4B6578D-F2CD-4793-A33F-2837A13FB836}" srcOrd="4" destOrd="0" presId="urn:microsoft.com/office/officeart/2008/layout/LinedList"/>
    <dgm:cxn modelId="{3AA2871A-BC2F-44A3-90F2-B831D0C98D85}" type="presParOf" srcId="{74A22787-AA63-4495-8A25-27287B08F01D}" destId="{35D34221-BE15-454A-93B0-F738CF1F9FFF}" srcOrd="5" destOrd="0" presId="urn:microsoft.com/office/officeart/2008/layout/LinedList"/>
    <dgm:cxn modelId="{00AEA29E-A229-4C1C-9490-26B243E99CDF}" type="presParOf" srcId="{35D34221-BE15-454A-93B0-F738CF1F9FFF}" destId="{45FF4C3F-7FAA-48ED-83B7-92FA47DD5F84}" srcOrd="0" destOrd="0" presId="urn:microsoft.com/office/officeart/2008/layout/LinedList"/>
    <dgm:cxn modelId="{2E7F69E8-41E7-4ABD-B525-78028F9BA26A}" type="presParOf" srcId="{35D34221-BE15-454A-93B0-F738CF1F9FFF}" destId="{56A02BA0-22F4-4079-9C03-C9FF063EEC0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7507C2-F459-494F-B6D9-56B3856CFAC1}"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9C12C3-D006-4A49-BEEF-E00BD98B80D6}">
      <dgm:prSet custT="1"/>
      <dgm:spPr/>
      <dgm:t>
        <a:bodyPr/>
        <a:lstStyle/>
        <a:p>
          <a:pPr>
            <a:lnSpc>
              <a:spcPct val="100000"/>
            </a:lnSpc>
            <a:defRPr cap="all"/>
          </a:pPr>
          <a:r>
            <a:rPr lang="en-US" sz="2000"/>
            <a:t>Improving radiologists’ performance </a:t>
          </a:r>
        </a:p>
      </dgm:t>
    </dgm:pt>
    <dgm:pt modelId="{143AB195-45A6-4494-9312-B12E41206049}" type="parTrans" cxnId="{F0A52841-BAF9-4424-89B3-F2F2E503AE5D}">
      <dgm:prSet/>
      <dgm:spPr/>
      <dgm:t>
        <a:bodyPr/>
        <a:lstStyle/>
        <a:p>
          <a:endParaRPr lang="en-US"/>
        </a:p>
      </dgm:t>
    </dgm:pt>
    <dgm:pt modelId="{1980B47A-16E6-4634-AEA6-610D414D5502}" type="sibTrans" cxnId="{F0A52841-BAF9-4424-89B3-F2F2E503AE5D}">
      <dgm:prSet/>
      <dgm:spPr/>
      <dgm:t>
        <a:bodyPr/>
        <a:lstStyle/>
        <a:p>
          <a:endParaRPr lang="en-US"/>
        </a:p>
      </dgm:t>
    </dgm:pt>
    <dgm:pt modelId="{DE4BF8D4-4D85-4F5F-9AE6-27C146AFB459}">
      <dgm:prSet custT="1"/>
      <dgm:spPr/>
      <dgm:t>
        <a:bodyPr/>
        <a:lstStyle/>
        <a:p>
          <a:pPr>
            <a:lnSpc>
              <a:spcPct val="100000"/>
            </a:lnSpc>
            <a:defRPr cap="all"/>
          </a:pPr>
          <a:r>
            <a:rPr lang="en-US" sz="2000"/>
            <a:t>Reduce intra- and inter-variability of radiologists </a:t>
          </a:r>
        </a:p>
      </dgm:t>
    </dgm:pt>
    <dgm:pt modelId="{3B13E25C-CDD7-4E62-96CB-025A324B0A8E}" type="parTrans" cxnId="{6A21119C-43F8-4645-9D44-859C9897D677}">
      <dgm:prSet/>
      <dgm:spPr/>
      <dgm:t>
        <a:bodyPr/>
        <a:lstStyle/>
        <a:p>
          <a:endParaRPr lang="en-US"/>
        </a:p>
      </dgm:t>
    </dgm:pt>
    <dgm:pt modelId="{B53C0508-D386-4B66-A7B6-8C6DDB89A82E}" type="sibTrans" cxnId="{6A21119C-43F8-4645-9D44-859C9897D677}">
      <dgm:prSet/>
      <dgm:spPr/>
      <dgm:t>
        <a:bodyPr/>
        <a:lstStyle/>
        <a:p>
          <a:endParaRPr lang="en-US"/>
        </a:p>
      </dgm:t>
    </dgm:pt>
    <dgm:pt modelId="{18460E95-F82F-4CEC-9A1E-76FE15DA17F7}">
      <dgm:prSet custT="1"/>
      <dgm:spPr/>
      <dgm:t>
        <a:bodyPr/>
        <a:lstStyle/>
        <a:p>
          <a:pPr>
            <a:lnSpc>
              <a:spcPct val="100000"/>
            </a:lnSpc>
            <a:defRPr cap="all"/>
          </a:pPr>
          <a:r>
            <a:rPr lang="en-US" sz="2000"/>
            <a:t>improve radiologists’ productivity </a:t>
          </a:r>
        </a:p>
      </dgm:t>
    </dgm:pt>
    <dgm:pt modelId="{5332886A-F028-4F22-91D9-6A07E602B928}" type="parTrans" cxnId="{830B1CE1-1C98-4963-A9AD-62AF97F11A5D}">
      <dgm:prSet/>
      <dgm:spPr/>
      <dgm:t>
        <a:bodyPr/>
        <a:lstStyle/>
        <a:p>
          <a:endParaRPr lang="en-US"/>
        </a:p>
      </dgm:t>
    </dgm:pt>
    <dgm:pt modelId="{80BC9ED3-5D7D-4FDA-8A9D-C591EA482736}" type="sibTrans" cxnId="{830B1CE1-1C98-4963-A9AD-62AF97F11A5D}">
      <dgm:prSet/>
      <dgm:spPr/>
      <dgm:t>
        <a:bodyPr/>
        <a:lstStyle/>
        <a:p>
          <a:endParaRPr lang="en-US"/>
        </a:p>
      </dgm:t>
    </dgm:pt>
    <dgm:pt modelId="{71DB825C-32FE-4EFF-B6F9-CD1510B4998E}" type="pres">
      <dgm:prSet presAssocID="{9D7507C2-F459-494F-B6D9-56B3856CFAC1}" presName="root" presStyleCnt="0">
        <dgm:presLayoutVars>
          <dgm:dir/>
          <dgm:resizeHandles val="exact"/>
        </dgm:presLayoutVars>
      </dgm:prSet>
      <dgm:spPr/>
    </dgm:pt>
    <dgm:pt modelId="{1E9D8970-7ED1-48E3-BF3D-09A5B387006E}" type="pres">
      <dgm:prSet presAssocID="{FB9C12C3-D006-4A49-BEEF-E00BD98B80D6}" presName="compNode" presStyleCnt="0"/>
      <dgm:spPr/>
    </dgm:pt>
    <dgm:pt modelId="{9C743817-C3DC-4CCA-9EA1-2B61E3690BBB}" type="pres">
      <dgm:prSet presAssocID="{FB9C12C3-D006-4A49-BEEF-E00BD98B80D6}" presName="iconBgRect" presStyleLbl="bgShp" presStyleIdx="0" presStyleCnt="3"/>
      <dgm:spPr/>
    </dgm:pt>
    <dgm:pt modelId="{DDD17A71-53C3-4E64-B24A-E7D90C957C98}" type="pres">
      <dgm:prSet presAssocID="{FB9C12C3-D006-4A49-BEEF-E00BD98B80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al"/>
        </a:ext>
      </dgm:extLst>
    </dgm:pt>
    <dgm:pt modelId="{56B65596-13F4-4167-B8D4-B9735A850B09}" type="pres">
      <dgm:prSet presAssocID="{FB9C12C3-D006-4A49-BEEF-E00BD98B80D6}" presName="spaceRect" presStyleCnt="0"/>
      <dgm:spPr/>
    </dgm:pt>
    <dgm:pt modelId="{40DADBD6-DFE3-4D4C-B26D-821D7E5A0450}" type="pres">
      <dgm:prSet presAssocID="{FB9C12C3-D006-4A49-BEEF-E00BD98B80D6}" presName="textRect" presStyleLbl="revTx" presStyleIdx="0" presStyleCnt="3">
        <dgm:presLayoutVars>
          <dgm:chMax val="1"/>
          <dgm:chPref val="1"/>
        </dgm:presLayoutVars>
      </dgm:prSet>
      <dgm:spPr/>
    </dgm:pt>
    <dgm:pt modelId="{CE36624D-B457-498A-8056-5AE97716096B}" type="pres">
      <dgm:prSet presAssocID="{1980B47A-16E6-4634-AEA6-610D414D5502}" presName="sibTrans" presStyleCnt="0"/>
      <dgm:spPr/>
    </dgm:pt>
    <dgm:pt modelId="{1C05819B-B68C-4A0B-91AA-06DE7371DBEB}" type="pres">
      <dgm:prSet presAssocID="{DE4BF8D4-4D85-4F5F-9AE6-27C146AFB459}" presName="compNode" presStyleCnt="0"/>
      <dgm:spPr/>
    </dgm:pt>
    <dgm:pt modelId="{6EC855B7-F646-4C2F-98A2-261D0AABF0B4}" type="pres">
      <dgm:prSet presAssocID="{DE4BF8D4-4D85-4F5F-9AE6-27C146AFB459}" presName="iconBgRect" presStyleLbl="bgShp" presStyleIdx="1" presStyleCnt="3"/>
      <dgm:spPr/>
    </dgm:pt>
    <dgm:pt modelId="{44FA0BDA-FBD5-4263-B238-07D65B41D688}" type="pres">
      <dgm:prSet presAssocID="{DE4BF8D4-4D85-4F5F-9AE6-27C146AFB4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B75C21EB-814E-4ACA-B7E5-63F08D72938A}" type="pres">
      <dgm:prSet presAssocID="{DE4BF8D4-4D85-4F5F-9AE6-27C146AFB459}" presName="spaceRect" presStyleCnt="0"/>
      <dgm:spPr/>
    </dgm:pt>
    <dgm:pt modelId="{371F2B24-F971-4AC9-BA1D-44A4C867B396}" type="pres">
      <dgm:prSet presAssocID="{DE4BF8D4-4D85-4F5F-9AE6-27C146AFB459}" presName="textRect" presStyleLbl="revTx" presStyleIdx="1" presStyleCnt="3">
        <dgm:presLayoutVars>
          <dgm:chMax val="1"/>
          <dgm:chPref val="1"/>
        </dgm:presLayoutVars>
      </dgm:prSet>
      <dgm:spPr/>
    </dgm:pt>
    <dgm:pt modelId="{3014273B-8E57-4F6A-980A-2A5FC8EE0227}" type="pres">
      <dgm:prSet presAssocID="{B53C0508-D386-4B66-A7B6-8C6DDB89A82E}" presName="sibTrans" presStyleCnt="0"/>
      <dgm:spPr/>
    </dgm:pt>
    <dgm:pt modelId="{A8D1EC07-35DD-4F0C-BF2E-7A0FC13E7CB9}" type="pres">
      <dgm:prSet presAssocID="{18460E95-F82F-4CEC-9A1E-76FE15DA17F7}" presName="compNode" presStyleCnt="0"/>
      <dgm:spPr/>
    </dgm:pt>
    <dgm:pt modelId="{62A3A82A-997C-45C8-A22D-96CFD667A94A}" type="pres">
      <dgm:prSet presAssocID="{18460E95-F82F-4CEC-9A1E-76FE15DA17F7}" presName="iconBgRect" presStyleLbl="bgShp" presStyleIdx="2" presStyleCnt="3"/>
      <dgm:spPr/>
    </dgm:pt>
    <dgm:pt modelId="{FF79E596-13FD-4A21-B78D-F0AC2018E5FB}" type="pres">
      <dgm:prSet presAssocID="{18460E95-F82F-4CEC-9A1E-76FE15DA17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BF2F7858-DEA9-444A-AB51-2B3D68D7D3D5}" type="pres">
      <dgm:prSet presAssocID="{18460E95-F82F-4CEC-9A1E-76FE15DA17F7}" presName="spaceRect" presStyleCnt="0"/>
      <dgm:spPr/>
    </dgm:pt>
    <dgm:pt modelId="{1E922009-A2EC-4E0B-9AE4-37ADE6821751}" type="pres">
      <dgm:prSet presAssocID="{18460E95-F82F-4CEC-9A1E-76FE15DA17F7}" presName="textRect" presStyleLbl="revTx" presStyleIdx="2" presStyleCnt="3">
        <dgm:presLayoutVars>
          <dgm:chMax val="1"/>
          <dgm:chPref val="1"/>
        </dgm:presLayoutVars>
      </dgm:prSet>
      <dgm:spPr/>
    </dgm:pt>
  </dgm:ptLst>
  <dgm:cxnLst>
    <dgm:cxn modelId="{A465BD39-1254-452F-BAA0-719F7ECDA915}" type="presOf" srcId="{9D7507C2-F459-494F-B6D9-56B3856CFAC1}" destId="{71DB825C-32FE-4EFF-B6F9-CD1510B4998E}" srcOrd="0" destOrd="0" presId="urn:microsoft.com/office/officeart/2018/5/layout/IconCircleLabelList"/>
    <dgm:cxn modelId="{F0A52841-BAF9-4424-89B3-F2F2E503AE5D}" srcId="{9D7507C2-F459-494F-B6D9-56B3856CFAC1}" destId="{FB9C12C3-D006-4A49-BEEF-E00BD98B80D6}" srcOrd="0" destOrd="0" parTransId="{143AB195-45A6-4494-9312-B12E41206049}" sibTransId="{1980B47A-16E6-4634-AEA6-610D414D5502}"/>
    <dgm:cxn modelId="{F74A774B-54A9-4047-A307-9E3484DBB049}" type="presOf" srcId="{DE4BF8D4-4D85-4F5F-9AE6-27C146AFB459}" destId="{371F2B24-F971-4AC9-BA1D-44A4C867B396}" srcOrd="0" destOrd="0" presId="urn:microsoft.com/office/officeart/2018/5/layout/IconCircleLabelList"/>
    <dgm:cxn modelId="{059B646D-B07E-4B33-B8FA-C8D117599C0A}" type="presOf" srcId="{FB9C12C3-D006-4A49-BEEF-E00BD98B80D6}" destId="{40DADBD6-DFE3-4D4C-B26D-821D7E5A0450}" srcOrd="0" destOrd="0" presId="urn:microsoft.com/office/officeart/2018/5/layout/IconCircleLabelList"/>
    <dgm:cxn modelId="{6A21119C-43F8-4645-9D44-859C9897D677}" srcId="{9D7507C2-F459-494F-B6D9-56B3856CFAC1}" destId="{DE4BF8D4-4D85-4F5F-9AE6-27C146AFB459}" srcOrd="1" destOrd="0" parTransId="{3B13E25C-CDD7-4E62-96CB-025A324B0A8E}" sibTransId="{B53C0508-D386-4B66-A7B6-8C6DDB89A82E}"/>
    <dgm:cxn modelId="{830B1CE1-1C98-4963-A9AD-62AF97F11A5D}" srcId="{9D7507C2-F459-494F-B6D9-56B3856CFAC1}" destId="{18460E95-F82F-4CEC-9A1E-76FE15DA17F7}" srcOrd="2" destOrd="0" parTransId="{5332886A-F028-4F22-91D9-6A07E602B928}" sibTransId="{80BC9ED3-5D7D-4FDA-8A9D-C591EA482736}"/>
    <dgm:cxn modelId="{7C5F04EB-2686-4D00-B6E7-E252560C498C}" type="presOf" srcId="{18460E95-F82F-4CEC-9A1E-76FE15DA17F7}" destId="{1E922009-A2EC-4E0B-9AE4-37ADE6821751}" srcOrd="0" destOrd="0" presId="urn:microsoft.com/office/officeart/2018/5/layout/IconCircleLabelList"/>
    <dgm:cxn modelId="{DC544767-BA65-4E7D-8A4F-1A6209CF6E30}" type="presParOf" srcId="{71DB825C-32FE-4EFF-B6F9-CD1510B4998E}" destId="{1E9D8970-7ED1-48E3-BF3D-09A5B387006E}" srcOrd="0" destOrd="0" presId="urn:microsoft.com/office/officeart/2018/5/layout/IconCircleLabelList"/>
    <dgm:cxn modelId="{BAEF4883-9A65-4929-9116-ABB7AD3CF56D}" type="presParOf" srcId="{1E9D8970-7ED1-48E3-BF3D-09A5B387006E}" destId="{9C743817-C3DC-4CCA-9EA1-2B61E3690BBB}" srcOrd="0" destOrd="0" presId="urn:microsoft.com/office/officeart/2018/5/layout/IconCircleLabelList"/>
    <dgm:cxn modelId="{4D091C7C-9DC0-4992-A452-0902933B98B1}" type="presParOf" srcId="{1E9D8970-7ED1-48E3-BF3D-09A5B387006E}" destId="{DDD17A71-53C3-4E64-B24A-E7D90C957C98}" srcOrd="1" destOrd="0" presId="urn:microsoft.com/office/officeart/2018/5/layout/IconCircleLabelList"/>
    <dgm:cxn modelId="{A54E7703-BDBA-41A2-BCB8-26721747E859}" type="presParOf" srcId="{1E9D8970-7ED1-48E3-BF3D-09A5B387006E}" destId="{56B65596-13F4-4167-B8D4-B9735A850B09}" srcOrd="2" destOrd="0" presId="urn:microsoft.com/office/officeart/2018/5/layout/IconCircleLabelList"/>
    <dgm:cxn modelId="{5CCF2D82-668C-4937-B529-94035C1F3F7B}" type="presParOf" srcId="{1E9D8970-7ED1-48E3-BF3D-09A5B387006E}" destId="{40DADBD6-DFE3-4D4C-B26D-821D7E5A0450}" srcOrd="3" destOrd="0" presId="urn:microsoft.com/office/officeart/2018/5/layout/IconCircleLabelList"/>
    <dgm:cxn modelId="{0DB5085C-67B3-479A-9DF4-2FCB6837E898}" type="presParOf" srcId="{71DB825C-32FE-4EFF-B6F9-CD1510B4998E}" destId="{CE36624D-B457-498A-8056-5AE97716096B}" srcOrd="1" destOrd="0" presId="urn:microsoft.com/office/officeart/2018/5/layout/IconCircleLabelList"/>
    <dgm:cxn modelId="{8D921FE4-9400-483D-8F8A-4A9856256816}" type="presParOf" srcId="{71DB825C-32FE-4EFF-B6F9-CD1510B4998E}" destId="{1C05819B-B68C-4A0B-91AA-06DE7371DBEB}" srcOrd="2" destOrd="0" presId="urn:microsoft.com/office/officeart/2018/5/layout/IconCircleLabelList"/>
    <dgm:cxn modelId="{F3A1C9EE-AE40-43E9-81C5-D236475AE2EC}" type="presParOf" srcId="{1C05819B-B68C-4A0B-91AA-06DE7371DBEB}" destId="{6EC855B7-F646-4C2F-98A2-261D0AABF0B4}" srcOrd="0" destOrd="0" presId="urn:microsoft.com/office/officeart/2018/5/layout/IconCircleLabelList"/>
    <dgm:cxn modelId="{5D680BB5-C213-439F-A89A-ED951FFCB0FE}" type="presParOf" srcId="{1C05819B-B68C-4A0B-91AA-06DE7371DBEB}" destId="{44FA0BDA-FBD5-4263-B238-07D65B41D688}" srcOrd="1" destOrd="0" presId="urn:microsoft.com/office/officeart/2018/5/layout/IconCircleLabelList"/>
    <dgm:cxn modelId="{B0FBDDB9-D04B-4A2D-B918-95EE50E496C5}" type="presParOf" srcId="{1C05819B-B68C-4A0B-91AA-06DE7371DBEB}" destId="{B75C21EB-814E-4ACA-B7E5-63F08D72938A}" srcOrd="2" destOrd="0" presId="urn:microsoft.com/office/officeart/2018/5/layout/IconCircleLabelList"/>
    <dgm:cxn modelId="{D0213C7F-39ED-4A62-B0CA-D831CAC6777D}" type="presParOf" srcId="{1C05819B-B68C-4A0B-91AA-06DE7371DBEB}" destId="{371F2B24-F971-4AC9-BA1D-44A4C867B396}" srcOrd="3" destOrd="0" presId="urn:microsoft.com/office/officeart/2018/5/layout/IconCircleLabelList"/>
    <dgm:cxn modelId="{5BA8A4A4-E43A-485B-95FC-2D2B4F5F15B7}" type="presParOf" srcId="{71DB825C-32FE-4EFF-B6F9-CD1510B4998E}" destId="{3014273B-8E57-4F6A-980A-2A5FC8EE0227}" srcOrd="3" destOrd="0" presId="urn:microsoft.com/office/officeart/2018/5/layout/IconCircleLabelList"/>
    <dgm:cxn modelId="{3A275E3C-44D3-4448-879E-EA007CCCE1DB}" type="presParOf" srcId="{71DB825C-32FE-4EFF-B6F9-CD1510B4998E}" destId="{A8D1EC07-35DD-4F0C-BF2E-7A0FC13E7CB9}" srcOrd="4" destOrd="0" presId="urn:microsoft.com/office/officeart/2018/5/layout/IconCircleLabelList"/>
    <dgm:cxn modelId="{728DCC8F-692E-4F07-A305-2C2FB6E458CB}" type="presParOf" srcId="{A8D1EC07-35DD-4F0C-BF2E-7A0FC13E7CB9}" destId="{62A3A82A-997C-45C8-A22D-96CFD667A94A}" srcOrd="0" destOrd="0" presId="urn:microsoft.com/office/officeart/2018/5/layout/IconCircleLabelList"/>
    <dgm:cxn modelId="{23F26495-226D-42FF-A0EA-28055BFA8231}" type="presParOf" srcId="{A8D1EC07-35DD-4F0C-BF2E-7A0FC13E7CB9}" destId="{FF79E596-13FD-4A21-B78D-F0AC2018E5FB}" srcOrd="1" destOrd="0" presId="urn:microsoft.com/office/officeart/2018/5/layout/IconCircleLabelList"/>
    <dgm:cxn modelId="{9012071D-38EB-4DAF-A084-9A7E7724AAC9}" type="presParOf" srcId="{A8D1EC07-35DD-4F0C-BF2E-7A0FC13E7CB9}" destId="{BF2F7858-DEA9-444A-AB51-2B3D68D7D3D5}" srcOrd="2" destOrd="0" presId="urn:microsoft.com/office/officeart/2018/5/layout/IconCircleLabelList"/>
    <dgm:cxn modelId="{7E72D841-E596-4922-8D66-0BF5213787E7}" type="presParOf" srcId="{A8D1EC07-35DD-4F0C-BF2E-7A0FC13E7CB9}" destId="{1E922009-A2EC-4E0B-9AE4-37ADE682175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91C2EB-B018-4C7E-BF25-D65B66B0709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75377C1-3754-4DD3-A852-05C238CA9149}">
      <dgm:prSet/>
      <dgm:spPr/>
      <dgm:t>
        <a:bodyPr/>
        <a:lstStyle/>
        <a:p>
          <a:r>
            <a:rPr lang="en-US"/>
            <a:t>Deep Learning</a:t>
          </a:r>
        </a:p>
      </dgm:t>
    </dgm:pt>
    <dgm:pt modelId="{7246D452-8D20-4473-AF23-D0F4417E7621}" type="parTrans" cxnId="{5FFEEF6E-195B-4F85-92F8-223BED085E90}">
      <dgm:prSet/>
      <dgm:spPr/>
      <dgm:t>
        <a:bodyPr/>
        <a:lstStyle/>
        <a:p>
          <a:endParaRPr lang="en-US"/>
        </a:p>
      </dgm:t>
    </dgm:pt>
    <dgm:pt modelId="{3B609338-95D0-4567-8D48-C69B414CEE8C}" type="sibTrans" cxnId="{5FFEEF6E-195B-4F85-92F8-223BED085E90}">
      <dgm:prSet/>
      <dgm:spPr/>
      <dgm:t>
        <a:bodyPr/>
        <a:lstStyle/>
        <a:p>
          <a:endParaRPr lang="en-US"/>
        </a:p>
      </dgm:t>
    </dgm:pt>
    <dgm:pt modelId="{C56C04DD-CF67-4375-9316-19D311210574}">
      <dgm:prSet/>
      <dgm:spPr/>
      <dgm:t>
        <a:bodyPr/>
        <a:lstStyle/>
        <a:p>
          <a:r>
            <a:rPr lang="en-US"/>
            <a:t>Why Deep Learning ?</a:t>
          </a:r>
        </a:p>
      </dgm:t>
    </dgm:pt>
    <dgm:pt modelId="{E1CC29B0-414E-4DFB-A4E2-DB8F5710FA8E}" type="parTrans" cxnId="{63457021-120C-457D-9645-0C3C7C619A49}">
      <dgm:prSet/>
      <dgm:spPr/>
      <dgm:t>
        <a:bodyPr/>
        <a:lstStyle/>
        <a:p>
          <a:endParaRPr lang="en-US"/>
        </a:p>
      </dgm:t>
    </dgm:pt>
    <dgm:pt modelId="{F1A1588B-B6AE-43D8-A29F-3A1D79B69AE2}" type="sibTrans" cxnId="{63457021-120C-457D-9645-0C3C7C619A49}">
      <dgm:prSet/>
      <dgm:spPr/>
      <dgm:t>
        <a:bodyPr/>
        <a:lstStyle/>
        <a:p>
          <a:endParaRPr lang="en-US"/>
        </a:p>
      </dgm:t>
    </dgm:pt>
    <dgm:pt modelId="{B11840B7-B211-40BC-B2EC-BA475C6A96C3}">
      <dgm:prSet/>
      <dgm:spPr/>
      <dgm:t>
        <a:bodyPr/>
        <a:lstStyle/>
        <a:p>
          <a:r>
            <a:rPr lang="en-US"/>
            <a:t>Deep Learning Workflow</a:t>
          </a:r>
        </a:p>
      </dgm:t>
    </dgm:pt>
    <dgm:pt modelId="{03121C92-9180-4A4D-9405-948E32C64D79}" type="parTrans" cxnId="{CBD830BE-AFAC-44CB-9728-A79F96A7BA14}">
      <dgm:prSet/>
      <dgm:spPr/>
      <dgm:t>
        <a:bodyPr/>
        <a:lstStyle/>
        <a:p>
          <a:endParaRPr lang="en-US"/>
        </a:p>
      </dgm:t>
    </dgm:pt>
    <dgm:pt modelId="{9313D8B7-D7A2-4DE8-90B0-C1B8321FBB3F}" type="sibTrans" cxnId="{CBD830BE-AFAC-44CB-9728-A79F96A7BA14}">
      <dgm:prSet/>
      <dgm:spPr/>
      <dgm:t>
        <a:bodyPr/>
        <a:lstStyle/>
        <a:p>
          <a:endParaRPr lang="en-US"/>
        </a:p>
      </dgm:t>
    </dgm:pt>
    <dgm:pt modelId="{6E379750-BB22-4D0A-BB04-78F1DFBEE987}">
      <dgm:prSet/>
      <dgm:spPr/>
      <dgm:t>
        <a:bodyPr/>
        <a:lstStyle/>
        <a:p>
          <a:r>
            <a:rPr lang="en-US"/>
            <a:t>CNN</a:t>
          </a:r>
        </a:p>
      </dgm:t>
    </dgm:pt>
    <dgm:pt modelId="{54A41BCC-FDB7-4057-93AE-59A7E2DD05A8}" type="parTrans" cxnId="{A4998A2F-0679-4D69-9471-505CBDD908D4}">
      <dgm:prSet/>
      <dgm:spPr/>
      <dgm:t>
        <a:bodyPr/>
        <a:lstStyle/>
        <a:p>
          <a:endParaRPr lang="en-US"/>
        </a:p>
      </dgm:t>
    </dgm:pt>
    <dgm:pt modelId="{BC524FA0-3845-4B9D-8985-EF0799C295FE}" type="sibTrans" cxnId="{A4998A2F-0679-4D69-9471-505CBDD908D4}">
      <dgm:prSet/>
      <dgm:spPr/>
      <dgm:t>
        <a:bodyPr/>
        <a:lstStyle/>
        <a:p>
          <a:endParaRPr lang="en-US"/>
        </a:p>
      </dgm:t>
    </dgm:pt>
    <dgm:pt modelId="{43F9A650-3FBB-43B0-B44C-E248709BC02B}" type="pres">
      <dgm:prSet presAssocID="{B891C2EB-B018-4C7E-BF25-D65B66B07098}" presName="vert0" presStyleCnt="0">
        <dgm:presLayoutVars>
          <dgm:dir/>
          <dgm:animOne val="branch"/>
          <dgm:animLvl val="lvl"/>
        </dgm:presLayoutVars>
      </dgm:prSet>
      <dgm:spPr/>
    </dgm:pt>
    <dgm:pt modelId="{3DD4A50C-2D9B-48ED-93BD-993A80130060}" type="pres">
      <dgm:prSet presAssocID="{375377C1-3754-4DD3-A852-05C238CA9149}" presName="thickLine" presStyleLbl="alignNode1" presStyleIdx="0" presStyleCnt="4"/>
      <dgm:spPr/>
    </dgm:pt>
    <dgm:pt modelId="{70900009-7047-4E5C-8D49-0B4DE63F7D7C}" type="pres">
      <dgm:prSet presAssocID="{375377C1-3754-4DD3-A852-05C238CA9149}" presName="horz1" presStyleCnt="0"/>
      <dgm:spPr/>
    </dgm:pt>
    <dgm:pt modelId="{8BCB1520-670C-4F01-8BE6-23DA55927CA7}" type="pres">
      <dgm:prSet presAssocID="{375377C1-3754-4DD3-A852-05C238CA9149}" presName="tx1" presStyleLbl="revTx" presStyleIdx="0" presStyleCnt="4"/>
      <dgm:spPr/>
    </dgm:pt>
    <dgm:pt modelId="{0C840CB9-CA06-4351-94EF-08E08B4ADB0C}" type="pres">
      <dgm:prSet presAssocID="{375377C1-3754-4DD3-A852-05C238CA9149}" presName="vert1" presStyleCnt="0"/>
      <dgm:spPr/>
    </dgm:pt>
    <dgm:pt modelId="{2F939128-A59F-410A-BC0A-901D0E164667}" type="pres">
      <dgm:prSet presAssocID="{C56C04DD-CF67-4375-9316-19D311210574}" presName="thickLine" presStyleLbl="alignNode1" presStyleIdx="1" presStyleCnt="4"/>
      <dgm:spPr/>
    </dgm:pt>
    <dgm:pt modelId="{5E796AF1-AC73-4E41-8F56-8CAA5D415374}" type="pres">
      <dgm:prSet presAssocID="{C56C04DD-CF67-4375-9316-19D311210574}" presName="horz1" presStyleCnt="0"/>
      <dgm:spPr/>
    </dgm:pt>
    <dgm:pt modelId="{5B1A540B-7A96-4FE5-BDD6-C6DC2BECBEF7}" type="pres">
      <dgm:prSet presAssocID="{C56C04DD-CF67-4375-9316-19D311210574}" presName="tx1" presStyleLbl="revTx" presStyleIdx="1" presStyleCnt="4"/>
      <dgm:spPr/>
    </dgm:pt>
    <dgm:pt modelId="{6BA941E5-FE0A-401D-84A8-C5A49A09181D}" type="pres">
      <dgm:prSet presAssocID="{C56C04DD-CF67-4375-9316-19D311210574}" presName="vert1" presStyleCnt="0"/>
      <dgm:spPr/>
    </dgm:pt>
    <dgm:pt modelId="{9207169A-9740-4084-8940-594F4CCABDAC}" type="pres">
      <dgm:prSet presAssocID="{B11840B7-B211-40BC-B2EC-BA475C6A96C3}" presName="thickLine" presStyleLbl="alignNode1" presStyleIdx="2" presStyleCnt="4"/>
      <dgm:spPr/>
    </dgm:pt>
    <dgm:pt modelId="{F0844E38-9DF2-480D-997A-7B66AB7A654A}" type="pres">
      <dgm:prSet presAssocID="{B11840B7-B211-40BC-B2EC-BA475C6A96C3}" presName="horz1" presStyleCnt="0"/>
      <dgm:spPr/>
    </dgm:pt>
    <dgm:pt modelId="{47435BAF-0802-4863-AE48-01D4E41CD900}" type="pres">
      <dgm:prSet presAssocID="{B11840B7-B211-40BC-B2EC-BA475C6A96C3}" presName="tx1" presStyleLbl="revTx" presStyleIdx="2" presStyleCnt="4"/>
      <dgm:spPr/>
    </dgm:pt>
    <dgm:pt modelId="{6C9F65EB-12EF-4692-8F9C-2694527ACE33}" type="pres">
      <dgm:prSet presAssocID="{B11840B7-B211-40BC-B2EC-BA475C6A96C3}" presName="vert1" presStyleCnt="0"/>
      <dgm:spPr/>
    </dgm:pt>
    <dgm:pt modelId="{FFF915E9-23E1-4C0A-A831-C5A7B1443139}" type="pres">
      <dgm:prSet presAssocID="{6E379750-BB22-4D0A-BB04-78F1DFBEE987}" presName="thickLine" presStyleLbl="alignNode1" presStyleIdx="3" presStyleCnt="4"/>
      <dgm:spPr/>
    </dgm:pt>
    <dgm:pt modelId="{9522A336-E217-4F68-81C8-0C75B75EBC6E}" type="pres">
      <dgm:prSet presAssocID="{6E379750-BB22-4D0A-BB04-78F1DFBEE987}" presName="horz1" presStyleCnt="0"/>
      <dgm:spPr/>
    </dgm:pt>
    <dgm:pt modelId="{75A2C558-55A5-473B-B992-580E6DF88ECD}" type="pres">
      <dgm:prSet presAssocID="{6E379750-BB22-4D0A-BB04-78F1DFBEE987}" presName="tx1" presStyleLbl="revTx" presStyleIdx="3" presStyleCnt="4"/>
      <dgm:spPr/>
    </dgm:pt>
    <dgm:pt modelId="{B6C7FBBF-AD46-4F0B-914E-15B50EA066A3}" type="pres">
      <dgm:prSet presAssocID="{6E379750-BB22-4D0A-BB04-78F1DFBEE987}" presName="vert1" presStyleCnt="0"/>
      <dgm:spPr/>
    </dgm:pt>
  </dgm:ptLst>
  <dgm:cxnLst>
    <dgm:cxn modelId="{63457021-120C-457D-9645-0C3C7C619A49}" srcId="{B891C2EB-B018-4C7E-BF25-D65B66B07098}" destId="{C56C04DD-CF67-4375-9316-19D311210574}" srcOrd="1" destOrd="0" parTransId="{E1CC29B0-414E-4DFB-A4E2-DB8F5710FA8E}" sibTransId="{F1A1588B-B6AE-43D8-A29F-3A1D79B69AE2}"/>
    <dgm:cxn modelId="{A4998A2F-0679-4D69-9471-505CBDD908D4}" srcId="{B891C2EB-B018-4C7E-BF25-D65B66B07098}" destId="{6E379750-BB22-4D0A-BB04-78F1DFBEE987}" srcOrd="3" destOrd="0" parTransId="{54A41BCC-FDB7-4057-93AE-59A7E2DD05A8}" sibTransId="{BC524FA0-3845-4B9D-8985-EF0799C295FE}"/>
    <dgm:cxn modelId="{5FFEEF6E-195B-4F85-92F8-223BED085E90}" srcId="{B891C2EB-B018-4C7E-BF25-D65B66B07098}" destId="{375377C1-3754-4DD3-A852-05C238CA9149}" srcOrd="0" destOrd="0" parTransId="{7246D452-8D20-4473-AF23-D0F4417E7621}" sibTransId="{3B609338-95D0-4567-8D48-C69B414CEE8C}"/>
    <dgm:cxn modelId="{B88D8D86-41D3-431E-876D-13F8DCF391FD}" type="presOf" srcId="{C56C04DD-CF67-4375-9316-19D311210574}" destId="{5B1A540B-7A96-4FE5-BDD6-C6DC2BECBEF7}" srcOrd="0" destOrd="0" presId="urn:microsoft.com/office/officeart/2008/layout/LinedList"/>
    <dgm:cxn modelId="{8E3E2D88-8215-4A97-BC98-B29EC61BA328}" type="presOf" srcId="{B891C2EB-B018-4C7E-BF25-D65B66B07098}" destId="{43F9A650-3FBB-43B0-B44C-E248709BC02B}" srcOrd="0" destOrd="0" presId="urn:microsoft.com/office/officeart/2008/layout/LinedList"/>
    <dgm:cxn modelId="{7E3E61AF-7ACC-4860-9AD9-16F31531BD02}" type="presOf" srcId="{375377C1-3754-4DD3-A852-05C238CA9149}" destId="{8BCB1520-670C-4F01-8BE6-23DA55927CA7}" srcOrd="0" destOrd="0" presId="urn:microsoft.com/office/officeart/2008/layout/LinedList"/>
    <dgm:cxn modelId="{CBD830BE-AFAC-44CB-9728-A79F96A7BA14}" srcId="{B891C2EB-B018-4C7E-BF25-D65B66B07098}" destId="{B11840B7-B211-40BC-B2EC-BA475C6A96C3}" srcOrd="2" destOrd="0" parTransId="{03121C92-9180-4A4D-9405-948E32C64D79}" sibTransId="{9313D8B7-D7A2-4DE8-90B0-C1B8321FBB3F}"/>
    <dgm:cxn modelId="{B98943D7-234B-4B7F-B5DF-ABE93DB606C3}" type="presOf" srcId="{6E379750-BB22-4D0A-BB04-78F1DFBEE987}" destId="{75A2C558-55A5-473B-B992-580E6DF88ECD}" srcOrd="0" destOrd="0" presId="urn:microsoft.com/office/officeart/2008/layout/LinedList"/>
    <dgm:cxn modelId="{5AB82DE1-836E-4163-895E-BD47E274F7D1}" type="presOf" srcId="{B11840B7-B211-40BC-B2EC-BA475C6A96C3}" destId="{47435BAF-0802-4863-AE48-01D4E41CD900}" srcOrd="0" destOrd="0" presId="urn:microsoft.com/office/officeart/2008/layout/LinedList"/>
    <dgm:cxn modelId="{64CBB2CA-BD8B-4033-A889-69777FAD67C2}" type="presParOf" srcId="{43F9A650-3FBB-43B0-B44C-E248709BC02B}" destId="{3DD4A50C-2D9B-48ED-93BD-993A80130060}" srcOrd="0" destOrd="0" presId="urn:microsoft.com/office/officeart/2008/layout/LinedList"/>
    <dgm:cxn modelId="{BF1FED2E-CA57-41C6-814B-7AD8BF35463E}" type="presParOf" srcId="{43F9A650-3FBB-43B0-B44C-E248709BC02B}" destId="{70900009-7047-4E5C-8D49-0B4DE63F7D7C}" srcOrd="1" destOrd="0" presId="urn:microsoft.com/office/officeart/2008/layout/LinedList"/>
    <dgm:cxn modelId="{420D7F24-6E70-4930-9920-93BE841EE114}" type="presParOf" srcId="{70900009-7047-4E5C-8D49-0B4DE63F7D7C}" destId="{8BCB1520-670C-4F01-8BE6-23DA55927CA7}" srcOrd="0" destOrd="0" presId="urn:microsoft.com/office/officeart/2008/layout/LinedList"/>
    <dgm:cxn modelId="{4D97B5EF-5CFD-4416-ABEC-57E605E1A0A7}" type="presParOf" srcId="{70900009-7047-4E5C-8D49-0B4DE63F7D7C}" destId="{0C840CB9-CA06-4351-94EF-08E08B4ADB0C}" srcOrd="1" destOrd="0" presId="urn:microsoft.com/office/officeart/2008/layout/LinedList"/>
    <dgm:cxn modelId="{487E1342-CD42-449F-B0ED-3127BB267F06}" type="presParOf" srcId="{43F9A650-3FBB-43B0-B44C-E248709BC02B}" destId="{2F939128-A59F-410A-BC0A-901D0E164667}" srcOrd="2" destOrd="0" presId="urn:microsoft.com/office/officeart/2008/layout/LinedList"/>
    <dgm:cxn modelId="{10E6164D-CE60-4978-B724-000AC3FA30B8}" type="presParOf" srcId="{43F9A650-3FBB-43B0-B44C-E248709BC02B}" destId="{5E796AF1-AC73-4E41-8F56-8CAA5D415374}" srcOrd="3" destOrd="0" presId="urn:microsoft.com/office/officeart/2008/layout/LinedList"/>
    <dgm:cxn modelId="{30F8B615-8D68-469F-8FA1-72FB39B3D83E}" type="presParOf" srcId="{5E796AF1-AC73-4E41-8F56-8CAA5D415374}" destId="{5B1A540B-7A96-4FE5-BDD6-C6DC2BECBEF7}" srcOrd="0" destOrd="0" presId="urn:microsoft.com/office/officeart/2008/layout/LinedList"/>
    <dgm:cxn modelId="{453C1A3D-EC50-48A2-9DF9-FD6098CD3B9D}" type="presParOf" srcId="{5E796AF1-AC73-4E41-8F56-8CAA5D415374}" destId="{6BA941E5-FE0A-401D-84A8-C5A49A09181D}" srcOrd="1" destOrd="0" presId="urn:microsoft.com/office/officeart/2008/layout/LinedList"/>
    <dgm:cxn modelId="{DCBEEF9C-13E4-41AE-8945-7C69EEC21778}" type="presParOf" srcId="{43F9A650-3FBB-43B0-B44C-E248709BC02B}" destId="{9207169A-9740-4084-8940-594F4CCABDAC}" srcOrd="4" destOrd="0" presId="urn:microsoft.com/office/officeart/2008/layout/LinedList"/>
    <dgm:cxn modelId="{75CAA0FA-B845-432A-AFA8-A1A0F00DE4F9}" type="presParOf" srcId="{43F9A650-3FBB-43B0-B44C-E248709BC02B}" destId="{F0844E38-9DF2-480D-997A-7B66AB7A654A}" srcOrd="5" destOrd="0" presId="urn:microsoft.com/office/officeart/2008/layout/LinedList"/>
    <dgm:cxn modelId="{12D1C2AA-F9FC-4FDA-A907-EB6F9D0AD039}" type="presParOf" srcId="{F0844E38-9DF2-480D-997A-7B66AB7A654A}" destId="{47435BAF-0802-4863-AE48-01D4E41CD900}" srcOrd="0" destOrd="0" presId="urn:microsoft.com/office/officeart/2008/layout/LinedList"/>
    <dgm:cxn modelId="{309F1121-0248-4851-A37D-33E14734F8F2}" type="presParOf" srcId="{F0844E38-9DF2-480D-997A-7B66AB7A654A}" destId="{6C9F65EB-12EF-4692-8F9C-2694527ACE33}" srcOrd="1" destOrd="0" presId="urn:microsoft.com/office/officeart/2008/layout/LinedList"/>
    <dgm:cxn modelId="{DCFCF108-CD61-466D-B01F-B144D4FC238A}" type="presParOf" srcId="{43F9A650-3FBB-43B0-B44C-E248709BC02B}" destId="{FFF915E9-23E1-4C0A-A831-C5A7B1443139}" srcOrd="6" destOrd="0" presId="urn:microsoft.com/office/officeart/2008/layout/LinedList"/>
    <dgm:cxn modelId="{756CE027-427B-4903-8F93-FA98E599EA8B}" type="presParOf" srcId="{43F9A650-3FBB-43B0-B44C-E248709BC02B}" destId="{9522A336-E217-4F68-81C8-0C75B75EBC6E}" srcOrd="7" destOrd="0" presId="urn:microsoft.com/office/officeart/2008/layout/LinedList"/>
    <dgm:cxn modelId="{A31FF9E7-E87B-46C9-9B1F-45D9B1D9D836}" type="presParOf" srcId="{9522A336-E217-4F68-81C8-0C75B75EBC6E}" destId="{75A2C558-55A5-473B-B992-580E6DF88ECD}" srcOrd="0" destOrd="0" presId="urn:microsoft.com/office/officeart/2008/layout/LinedList"/>
    <dgm:cxn modelId="{CDF00EE4-2EA3-4BF2-8E86-9A053060974D}" type="presParOf" srcId="{9522A336-E217-4F68-81C8-0C75B75EBC6E}" destId="{B6C7FBBF-AD46-4F0B-914E-15B50EA066A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09A42E-1DA1-4E08-B767-CF309CD99DAA}" type="doc">
      <dgm:prSet loTypeId="urn:microsoft.com/office/officeart/2005/8/layout/target1" loCatId="relationship" qsTypeId="urn:microsoft.com/office/officeart/2005/8/quickstyle/3d5" qsCatId="3D" csTypeId="urn:microsoft.com/office/officeart/2005/8/colors/accent1_2" csCatId="accent1" phldr="1"/>
      <dgm:spPr/>
    </dgm:pt>
    <dgm:pt modelId="{10962A92-5A17-407F-A1A4-30ED721F6EFA}">
      <dgm:prSet phldrT="[Text]"/>
      <dgm:spPr/>
      <dgm:t>
        <a:bodyPr/>
        <a:lstStyle/>
        <a:p>
          <a:r>
            <a:rPr lang="en-US"/>
            <a:t>weights</a:t>
          </a:r>
        </a:p>
      </dgm:t>
    </dgm:pt>
    <dgm:pt modelId="{72CC9BD9-1054-4168-9FCD-C2D7AF144413}" type="parTrans" cxnId="{EE0E48AA-4DC9-4A29-A7C9-1FB31D457753}">
      <dgm:prSet/>
      <dgm:spPr/>
      <dgm:t>
        <a:bodyPr/>
        <a:lstStyle/>
        <a:p>
          <a:endParaRPr lang="en-US"/>
        </a:p>
      </dgm:t>
    </dgm:pt>
    <dgm:pt modelId="{46EC6057-ED07-453C-9DD5-772A8831F05F}" type="sibTrans" cxnId="{EE0E48AA-4DC9-4A29-A7C9-1FB31D457753}">
      <dgm:prSet/>
      <dgm:spPr/>
      <dgm:t>
        <a:bodyPr/>
        <a:lstStyle/>
        <a:p>
          <a:endParaRPr lang="en-US"/>
        </a:p>
      </dgm:t>
    </dgm:pt>
    <dgm:pt modelId="{3B25F9BF-17A9-4F97-9583-8F85CDB22D44}">
      <dgm:prSet phldrT="[Text]"/>
      <dgm:spPr/>
      <dgm:t>
        <a:bodyPr/>
        <a:lstStyle/>
        <a:p>
          <a:r>
            <a:rPr lang="en-US"/>
            <a:t>neurons</a:t>
          </a:r>
        </a:p>
      </dgm:t>
    </dgm:pt>
    <dgm:pt modelId="{E4696CAA-6AA1-4134-B570-47AB0D15E408}" type="parTrans" cxnId="{8D22FDC8-0883-4D04-BD4B-D604066EA459}">
      <dgm:prSet/>
      <dgm:spPr/>
      <dgm:t>
        <a:bodyPr/>
        <a:lstStyle/>
        <a:p>
          <a:endParaRPr lang="en-US"/>
        </a:p>
      </dgm:t>
    </dgm:pt>
    <dgm:pt modelId="{B9756EB0-D877-461F-8C75-024523BD17A6}" type="sibTrans" cxnId="{8D22FDC8-0883-4D04-BD4B-D604066EA459}">
      <dgm:prSet/>
      <dgm:spPr/>
      <dgm:t>
        <a:bodyPr/>
        <a:lstStyle/>
        <a:p>
          <a:endParaRPr lang="en-US"/>
        </a:p>
      </dgm:t>
    </dgm:pt>
    <dgm:pt modelId="{87671F9F-C207-446B-95F6-B11F4BDF2867}">
      <dgm:prSet phldrT="[Text]"/>
      <dgm:spPr/>
      <dgm:t>
        <a:bodyPr/>
        <a:lstStyle/>
        <a:p>
          <a:r>
            <a:rPr lang="en-US"/>
            <a:t>layers</a:t>
          </a:r>
        </a:p>
      </dgm:t>
    </dgm:pt>
    <dgm:pt modelId="{4D903AE5-BC30-47E3-8120-721F896D493F}" type="parTrans" cxnId="{D5165BDE-FD7A-4C9E-991C-CFC6C0F1C869}">
      <dgm:prSet/>
      <dgm:spPr/>
      <dgm:t>
        <a:bodyPr/>
        <a:lstStyle/>
        <a:p>
          <a:endParaRPr lang="en-US"/>
        </a:p>
      </dgm:t>
    </dgm:pt>
    <dgm:pt modelId="{EFEF6718-0745-4F77-83F8-B1EE29A085BC}" type="sibTrans" cxnId="{D5165BDE-FD7A-4C9E-991C-CFC6C0F1C869}">
      <dgm:prSet/>
      <dgm:spPr/>
      <dgm:t>
        <a:bodyPr/>
        <a:lstStyle/>
        <a:p>
          <a:endParaRPr lang="en-US"/>
        </a:p>
      </dgm:t>
    </dgm:pt>
    <dgm:pt modelId="{F5257731-95FA-40CE-AB8F-0B0ED2A4754A}" type="pres">
      <dgm:prSet presAssocID="{3409A42E-1DA1-4E08-B767-CF309CD99DAA}" presName="composite" presStyleCnt="0">
        <dgm:presLayoutVars>
          <dgm:chMax val="5"/>
          <dgm:dir/>
          <dgm:resizeHandles val="exact"/>
        </dgm:presLayoutVars>
      </dgm:prSet>
      <dgm:spPr/>
    </dgm:pt>
    <dgm:pt modelId="{4305E05F-25BE-421E-83B4-D134914CC466}" type="pres">
      <dgm:prSet presAssocID="{10962A92-5A17-407F-A1A4-30ED721F6EFA}" presName="circle1" presStyleLbl="lnNode1" presStyleIdx="0" presStyleCnt="3"/>
      <dgm:spPr/>
    </dgm:pt>
    <dgm:pt modelId="{6B5D9561-84CE-48E7-9E36-B87B6067E755}" type="pres">
      <dgm:prSet presAssocID="{10962A92-5A17-407F-A1A4-30ED721F6EFA}" presName="text1" presStyleLbl="revTx" presStyleIdx="0" presStyleCnt="3">
        <dgm:presLayoutVars>
          <dgm:bulletEnabled val="1"/>
        </dgm:presLayoutVars>
      </dgm:prSet>
      <dgm:spPr/>
    </dgm:pt>
    <dgm:pt modelId="{291255BB-181A-47EE-BFFD-A93D441E9059}" type="pres">
      <dgm:prSet presAssocID="{10962A92-5A17-407F-A1A4-30ED721F6EFA}" presName="line1" presStyleLbl="callout" presStyleIdx="0" presStyleCnt="6"/>
      <dgm:spPr/>
    </dgm:pt>
    <dgm:pt modelId="{0B2D821F-5B79-497F-AED9-FCA099F98EB4}" type="pres">
      <dgm:prSet presAssocID="{10962A92-5A17-407F-A1A4-30ED721F6EFA}" presName="d1" presStyleLbl="callout" presStyleIdx="1" presStyleCnt="6"/>
      <dgm:spPr/>
    </dgm:pt>
    <dgm:pt modelId="{7CEEEEE2-F561-4C98-861E-B431B7C12F43}" type="pres">
      <dgm:prSet presAssocID="{3B25F9BF-17A9-4F97-9583-8F85CDB22D44}" presName="circle2" presStyleLbl="lnNode1" presStyleIdx="1" presStyleCnt="3"/>
      <dgm:spPr/>
    </dgm:pt>
    <dgm:pt modelId="{8B7AA968-9FE1-4B90-9851-28B7A12A7C42}" type="pres">
      <dgm:prSet presAssocID="{3B25F9BF-17A9-4F97-9583-8F85CDB22D44}" presName="text2" presStyleLbl="revTx" presStyleIdx="1" presStyleCnt="3">
        <dgm:presLayoutVars>
          <dgm:bulletEnabled val="1"/>
        </dgm:presLayoutVars>
      </dgm:prSet>
      <dgm:spPr/>
    </dgm:pt>
    <dgm:pt modelId="{898F9A5E-C16A-4965-93D7-F59DA9F9648B}" type="pres">
      <dgm:prSet presAssocID="{3B25F9BF-17A9-4F97-9583-8F85CDB22D44}" presName="line2" presStyleLbl="callout" presStyleIdx="2" presStyleCnt="6"/>
      <dgm:spPr/>
    </dgm:pt>
    <dgm:pt modelId="{C21013F1-BFD6-4079-B4F8-6059CC027FB9}" type="pres">
      <dgm:prSet presAssocID="{3B25F9BF-17A9-4F97-9583-8F85CDB22D44}" presName="d2" presStyleLbl="callout" presStyleIdx="3" presStyleCnt="6"/>
      <dgm:spPr/>
    </dgm:pt>
    <dgm:pt modelId="{57690489-AA67-4BC6-ABF8-2E6DBEE63011}" type="pres">
      <dgm:prSet presAssocID="{87671F9F-C207-446B-95F6-B11F4BDF2867}" presName="circle3" presStyleLbl="lnNode1" presStyleIdx="2" presStyleCnt="3"/>
      <dgm:spPr/>
    </dgm:pt>
    <dgm:pt modelId="{5427D53F-4E63-4EFD-ABD5-2283F8BB3870}" type="pres">
      <dgm:prSet presAssocID="{87671F9F-C207-446B-95F6-B11F4BDF2867}" presName="text3" presStyleLbl="revTx" presStyleIdx="2" presStyleCnt="3" custAng="0">
        <dgm:presLayoutVars>
          <dgm:bulletEnabled val="1"/>
        </dgm:presLayoutVars>
      </dgm:prSet>
      <dgm:spPr/>
    </dgm:pt>
    <dgm:pt modelId="{112E12DF-79F2-4A5F-A2B9-FF01B949DF15}" type="pres">
      <dgm:prSet presAssocID="{87671F9F-C207-446B-95F6-B11F4BDF2867}" presName="line3" presStyleLbl="callout" presStyleIdx="4" presStyleCnt="6"/>
      <dgm:spPr/>
    </dgm:pt>
    <dgm:pt modelId="{580CF2A7-F463-45D9-8D5F-F6EE81EFAC54}" type="pres">
      <dgm:prSet presAssocID="{87671F9F-C207-446B-95F6-B11F4BDF2867}" presName="d3" presStyleLbl="callout" presStyleIdx="5" presStyleCnt="6"/>
      <dgm:spPr/>
    </dgm:pt>
  </dgm:ptLst>
  <dgm:cxnLst>
    <dgm:cxn modelId="{539F2573-B9BE-4636-BB63-20FCBD3F9584}" type="presOf" srcId="{3409A42E-1DA1-4E08-B767-CF309CD99DAA}" destId="{F5257731-95FA-40CE-AB8F-0B0ED2A4754A}" srcOrd="0" destOrd="0" presId="urn:microsoft.com/office/officeart/2005/8/layout/target1"/>
    <dgm:cxn modelId="{35EF6454-B446-4FC1-9318-92A1D4BE9479}" type="presOf" srcId="{10962A92-5A17-407F-A1A4-30ED721F6EFA}" destId="{6B5D9561-84CE-48E7-9E36-B87B6067E755}" srcOrd="0" destOrd="0" presId="urn:microsoft.com/office/officeart/2005/8/layout/target1"/>
    <dgm:cxn modelId="{EE0E48AA-4DC9-4A29-A7C9-1FB31D457753}" srcId="{3409A42E-1DA1-4E08-B767-CF309CD99DAA}" destId="{10962A92-5A17-407F-A1A4-30ED721F6EFA}" srcOrd="0" destOrd="0" parTransId="{72CC9BD9-1054-4168-9FCD-C2D7AF144413}" sibTransId="{46EC6057-ED07-453C-9DD5-772A8831F05F}"/>
    <dgm:cxn modelId="{D1D7E5AA-3CB8-485A-B161-EF9A77A804C2}" type="presOf" srcId="{87671F9F-C207-446B-95F6-B11F4BDF2867}" destId="{5427D53F-4E63-4EFD-ABD5-2283F8BB3870}" srcOrd="0" destOrd="0" presId="urn:microsoft.com/office/officeart/2005/8/layout/target1"/>
    <dgm:cxn modelId="{8D22FDC8-0883-4D04-BD4B-D604066EA459}" srcId="{3409A42E-1DA1-4E08-B767-CF309CD99DAA}" destId="{3B25F9BF-17A9-4F97-9583-8F85CDB22D44}" srcOrd="1" destOrd="0" parTransId="{E4696CAA-6AA1-4134-B570-47AB0D15E408}" sibTransId="{B9756EB0-D877-461F-8C75-024523BD17A6}"/>
    <dgm:cxn modelId="{D5165BDE-FD7A-4C9E-991C-CFC6C0F1C869}" srcId="{3409A42E-1DA1-4E08-B767-CF309CD99DAA}" destId="{87671F9F-C207-446B-95F6-B11F4BDF2867}" srcOrd="2" destOrd="0" parTransId="{4D903AE5-BC30-47E3-8120-721F896D493F}" sibTransId="{EFEF6718-0745-4F77-83F8-B1EE29A085BC}"/>
    <dgm:cxn modelId="{43EEBCEF-5D7C-499E-BC41-D9A1E097135F}" type="presOf" srcId="{3B25F9BF-17A9-4F97-9583-8F85CDB22D44}" destId="{8B7AA968-9FE1-4B90-9851-28B7A12A7C42}" srcOrd="0" destOrd="0" presId="urn:microsoft.com/office/officeart/2005/8/layout/target1"/>
    <dgm:cxn modelId="{52D4FFFC-5C45-4C53-83E1-479C5C19020F}" type="presParOf" srcId="{F5257731-95FA-40CE-AB8F-0B0ED2A4754A}" destId="{4305E05F-25BE-421E-83B4-D134914CC466}" srcOrd="0" destOrd="0" presId="urn:microsoft.com/office/officeart/2005/8/layout/target1"/>
    <dgm:cxn modelId="{1B6F74AF-5800-4744-A804-ABF6A44ECC10}" type="presParOf" srcId="{F5257731-95FA-40CE-AB8F-0B0ED2A4754A}" destId="{6B5D9561-84CE-48E7-9E36-B87B6067E755}" srcOrd="1" destOrd="0" presId="urn:microsoft.com/office/officeart/2005/8/layout/target1"/>
    <dgm:cxn modelId="{9D5F8DED-F407-40ED-BD0D-3EFEEC92E2F7}" type="presParOf" srcId="{F5257731-95FA-40CE-AB8F-0B0ED2A4754A}" destId="{291255BB-181A-47EE-BFFD-A93D441E9059}" srcOrd="2" destOrd="0" presId="urn:microsoft.com/office/officeart/2005/8/layout/target1"/>
    <dgm:cxn modelId="{67E9B1BB-F5AB-4A0A-B40E-20B6EEE416CD}" type="presParOf" srcId="{F5257731-95FA-40CE-AB8F-0B0ED2A4754A}" destId="{0B2D821F-5B79-497F-AED9-FCA099F98EB4}" srcOrd="3" destOrd="0" presId="urn:microsoft.com/office/officeart/2005/8/layout/target1"/>
    <dgm:cxn modelId="{3001A4A6-E37A-4E16-92E1-16CF1BB3D023}" type="presParOf" srcId="{F5257731-95FA-40CE-AB8F-0B0ED2A4754A}" destId="{7CEEEEE2-F561-4C98-861E-B431B7C12F43}" srcOrd="4" destOrd="0" presId="urn:microsoft.com/office/officeart/2005/8/layout/target1"/>
    <dgm:cxn modelId="{B9C5C4CE-F10C-4BCF-840D-563F52E4111B}" type="presParOf" srcId="{F5257731-95FA-40CE-AB8F-0B0ED2A4754A}" destId="{8B7AA968-9FE1-4B90-9851-28B7A12A7C42}" srcOrd="5" destOrd="0" presId="urn:microsoft.com/office/officeart/2005/8/layout/target1"/>
    <dgm:cxn modelId="{1C51088C-DBDD-4121-8ABF-14358C9D6057}" type="presParOf" srcId="{F5257731-95FA-40CE-AB8F-0B0ED2A4754A}" destId="{898F9A5E-C16A-4965-93D7-F59DA9F9648B}" srcOrd="6" destOrd="0" presId="urn:microsoft.com/office/officeart/2005/8/layout/target1"/>
    <dgm:cxn modelId="{4462C85E-3891-4E63-9253-CBCC11E50FA3}" type="presParOf" srcId="{F5257731-95FA-40CE-AB8F-0B0ED2A4754A}" destId="{C21013F1-BFD6-4079-B4F8-6059CC027FB9}" srcOrd="7" destOrd="0" presId="urn:microsoft.com/office/officeart/2005/8/layout/target1"/>
    <dgm:cxn modelId="{EC7BB5CA-0183-4E3C-A33C-91A47374BAB6}" type="presParOf" srcId="{F5257731-95FA-40CE-AB8F-0B0ED2A4754A}" destId="{57690489-AA67-4BC6-ABF8-2E6DBEE63011}" srcOrd="8" destOrd="0" presId="urn:microsoft.com/office/officeart/2005/8/layout/target1"/>
    <dgm:cxn modelId="{A2086171-9404-4EBF-9E4B-8835A19F1FF7}" type="presParOf" srcId="{F5257731-95FA-40CE-AB8F-0B0ED2A4754A}" destId="{5427D53F-4E63-4EFD-ABD5-2283F8BB3870}" srcOrd="9" destOrd="0" presId="urn:microsoft.com/office/officeart/2005/8/layout/target1"/>
    <dgm:cxn modelId="{6C2A8F2C-301F-4C5E-8820-A8475409D2F9}" type="presParOf" srcId="{F5257731-95FA-40CE-AB8F-0B0ED2A4754A}" destId="{112E12DF-79F2-4A5F-A2B9-FF01B949DF15}" srcOrd="10" destOrd="0" presId="urn:microsoft.com/office/officeart/2005/8/layout/target1"/>
    <dgm:cxn modelId="{CF62A658-8340-4D1B-9580-29E60ECA4536}" type="presParOf" srcId="{F5257731-95FA-40CE-AB8F-0B0ED2A4754A}" destId="{580CF2A7-F463-45D9-8D5F-F6EE81EFAC54}" srcOrd="11" destOrd="0" presId="urn:microsoft.com/office/officeart/2005/8/layout/targe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9A2769-1B68-4CDC-89B1-4599B2BBD2D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747DE68-08A2-41BC-9C2E-3FFD146EB350}">
      <dgm:prSet/>
      <dgm:spPr/>
      <dgm:t>
        <a:bodyPr/>
        <a:lstStyle/>
        <a:p>
          <a:r>
            <a:rPr lang="en-US"/>
            <a:t>Transfer Learning</a:t>
          </a:r>
        </a:p>
      </dgm:t>
    </dgm:pt>
    <dgm:pt modelId="{7E828684-7D60-4BB7-96E8-357A99AEC7B5}" type="parTrans" cxnId="{A10AE529-4C90-4BA2-BB4C-2E6DD2C2ABD2}">
      <dgm:prSet/>
      <dgm:spPr/>
      <dgm:t>
        <a:bodyPr/>
        <a:lstStyle/>
        <a:p>
          <a:endParaRPr lang="en-US"/>
        </a:p>
      </dgm:t>
    </dgm:pt>
    <dgm:pt modelId="{A1A54283-08A7-4AD8-85D1-94D39833DAE4}" type="sibTrans" cxnId="{A10AE529-4C90-4BA2-BB4C-2E6DD2C2ABD2}">
      <dgm:prSet/>
      <dgm:spPr/>
      <dgm:t>
        <a:bodyPr/>
        <a:lstStyle/>
        <a:p>
          <a:endParaRPr lang="en-US"/>
        </a:p>
      </dgm:t>
    </dgm:pt>
    <dgm:pt modelId="{4CD29AAF-3A5A-42FE-B648-15A0D9AC5A18}">
      <dgm:prSet/>
      <dgm:spPr/>
      <dgm:t>
        <a:bodyPr/>
        <a:lstStyle/>
        <a:p>
          <a:r>
            <a:rPr lang="en-US"/>
            <a:t>Use Cases</a:t>
          </a:r>
        </a:p>
      </dgm:t>
    </dgm:pt>
    <dgm:pt modelId="{6AE7549A-85FD-4743-9A35-16C37E90ED17}" type="parTrans" cxnId="{1B6BDA9E-61A3-40CE-8A58-E3A298EEC8AE}">
      <dgm:prSet/>
      <dgm:spPr/>
      <dgm:t>
        <a:bodyPr/>
        <a:lstStyle/>
        <a:p>
          <a:endParaRPr lang="en-US"/>
        </a:p>
      </dgm:t>
    </dgm:pt>
    <dgm:pt modelId="{F5515B38-898B-4E59-B838-CA6F9B760469}" type="sibTrans" cxnId="{1B6BDA9E-61A3-40CE-8A58-E3A298EEC8AE}">
      <dgm:prSet/>
      <dgm:spPr/>
      <dgm:t>
        <a:bodyPr/>
        <a:lstStyle/>
        <a:p>
          <a:endParaRPr lang="en-US"/>
        </a:p>
      </dgm:t>
    </dgm:pt>
    <dgm:pt modelId="{E0888713-D108-4402-9326-1D56017D97B4}">
      <dgm:prSet/>
      <dgm:spPr/>
      <dgm:t>
        <a:bodyPr/>
        <a:lstStyle/>
        <a:p>
          <a:r>
            <a:rPr lang="en-US"/>
            <a:t>Approaches </a:t>
          </a:r>
        </a:p>
      </dgm:t>
    </dgm:pt>
    <dgm:pt modelId="{C9FF7E56-8407-4FF3-AEC2-D50B9E964177}" type="parTrans" cxnId="{BA2208AF-075F-4351-ACAD-16833B03BF81}">
      <dgm:prSet/>
      <dgm:spPr/>
      <dgm:t>
        <a:bodyPr/>
        <a:lstStyle/>
        <a:p>
          <a:endParaRPr lang="en-US"/>
        </a:p>
      </dgm:t>
    </dgm:pt>
    <dgm:pt modelId="{E103ABD5-99F6-47A0-BB63-2A6CFFABA2D1}" type="sibTrans" cxnId="{BA2208AF-075F-4351-ACAD-16833B03BF81}">
      <dgm:prSet/>
      <dgm:spPr/>
      <dgm:t>
        <a:bodyPr/>
        <a:lstStyle/>
        <a:p>
          <a:endParaRPr lang="en-US"/>
        </a:p>
      </dgm:t>
    </dgm:pt>
    <dgm:pt modelId="{330FA0B5-263F-4719-832B-6BEB9D4EE7D1}">
      <dgm:prSet/>
      <dgm:spPr/>
      <dgm:t>
        <a:bodyPr/>
        <a:lstStyle/>
        <a:p>
          <a:r>
            <a:rPr lang="en-US"/>
            <a:t>Pretrained Models </a:t>
          </a:r>
        </a:p>
      </dgm:t>
    </dgm:pt>
    <dgm:pt modelId="{6FF2CBFB-B6B4-4B91-B834-972BFFB0F0E7}" type="parTrans" cxnId="{7298BD00-58B2-4B85-92FD-02237FFD334C}">
      <dgm:prSet/>
      <dgm:spPr/>
      <dgm:t>
        <a:bodyPr/>
        <a:lstStyle/>
        <a:p>
          <a:endParaRPr lang="en-US"/>
        </a:p>
      </dgm:t>
    </dgm:pt>
    <dgm:pt modelId="{A5A4E2D8-301B-4C3C-B650-8DF4D4A793AC}" type="sibTrans" cxnId="{7298BD00-58B2-4B85-92FD-02237FFD334C}">
      <dgm:prSet/>
      <dgm:spPr/>
      <dgm:t>
        <a:bodyPr/>
        <a:lstStyle/>
        <a:p>
          <a:endParaRPr lang="en-US"/>
        </a:p>
      </dgm:t>
    </dgm:pt>
    <dgm:pt modelId="{595E5F4B-26A4-4DFC-BBB1-56C9C322C368}" type="pres">
      <dgm:prSet presAssocID="{5A9A2769-1B68-4CDC-89B1-4599B2BBD2DE}" presName="vert0" presStyleCnt="0">
        <dgm:presLayoutVars>
          <dgm:dir/>
          <dgm:animOne val="branch"/>
          <dgm:animLvl val="lvl"/>
        </dgm:presLayoutVars>
      </dgm:prSet>
      <dgm:spPr/>
    </dgm:pt>
    <dgm:pt modelId="{A20DE42C-5066-4F3C-8BE1-62B17EF9F343}" type="pres">
      <dgm:prSet presAssocID="{3747DE68-08A2-41BC-9C2E-3FFD146EB350}" presName="thickLine" presStyleLbl="alignNode1" presStyleIdx="0" presStyleCnt="4"/>
      <dgm:spPr/>
    </dgm:pt>
    <dgm:pt modelId="{EA61370B-FD79-42DD-9748-48B47444448F}" type="pres">
      <dgm:prSet presAssocID="{3747DE68-08A2-41BC-9C2E-3FFD146EB350}" presName="horz1" presStyleCnt="0"/>
      <dgm:spPr/>
    </dgm:pt>
    <dgm:pt modelId="{752DC7D4-D3ED-485C-9B34-774673055CB5}" type="pres">
      <dgm:prSet presAssocID="{3747DE68-08A2-41BC-9C2E-3FFD146EB350}" presName="tx1" presStyleLbl="revTx" presStyleIdx="0" presStyleCnt="4"/>
      <dgm:spPr/>
    </dgm:pt>
    <dgm:pt modelId="{32015C82-AD61-44AF-8E6E-512DB2B00D8E}" type="pres">
      <dgm:prSet presAssocID="{3747DE68-08A2-41BC-9C2E-3FFD146EB350}" presName="vert1" presStyleCnt="0"/>
      <dgm:spPr/>
    </dgm:pt>
    <dgm:pt modelId="{F867952E-FCED-4D5C-AFE0-6674AFF80C56}" type="pres">
      <dgm:prSet presAssocID="{4CD29AAF-3A5A-42FE-B648-15A0D9AC5A18}" presName="thickLine" presStyleLbl="alignNode1" presStyleIdx="1" presStyleCnt="4"/>
      <dgm:spPr/>
    </dgm:pt>
    <dgm:pt modelId="{450F2E02-1058-4696-BB31-2C78C563A920}" type="pres">
      <dgm:prSet presAssocID="{4CD29AAF-3A5A-42FE-B648-15A0D9AC5A18}" presName="horz1" presStyleCnt="0"/>
      <dgm:spPr/>
    </dgm:pt>
    <dgm:pt modelId="{5F5319CF-A9CB-493E-B72B-A637B6AD1108}" type="pres">
      <dgm:prSet presAssocID="{4CD29AAF-3A5A-42FE-B648-15A0D9AC5A18}" presName="tx1" presStyleLbl="revTx" presStyleIdx="1" presStyleCnt="4"/>
      <dgm:spPr/>
    </dgm:pt>
    <dgm:pt modelId="{3E5C5D10-7172-4FA6-9CBD-1842B52CB155}" type="pres">
      <dgm:prSet presAssocID="{4CD29AAF-3A5A-42FE-B648-15A0D9AC5A18}" presName="vert1" presStyleCnt="0"/>
      <dgm:spPr/>
    </dgm:pt>
    <dgm:pt modelId="{C59EACC3-0080-4B63-99C1-35AD72B95007}" type="pres">
      <dgm:prSet presAssocID="{E0888713-D108-4402-9326-1D56017D97B4}" presName="thickLine" presStyleLbl="alignNode1" presStyleIdx="2" presStyleCnt="4"/>
      <dgm:spPr/>
    </dgm:pt>
    <dgm:pt modelId="{68585508-C086-410E-8426-BCA20E4CBF83}" type="pres">
      <dgm:prSet presAssocID="{E0888713-D108-4402-9326-1D56017D97B4}" presName="horz1" presStyleCnt="0"/>
      <dgm:spPr/>
    </dgm:pt>
    <dgm:pt modelId="{BBD93FA0-2E57-4CB1-90C6-93C088C4D5CE}" type="pres">
      <dgm:prSet presAssocID="{E0888713-D108-4402-9326-1D56017D97B4}" presName="tx1" presStyleLbl="revTx" presStyleIdx="2" presStyleCnt="4"/>
      <dgm:spPr/>
    </dgm:pt>
    <dgm:pt modelId="{E1DD7776-C4C8-49DD-849D-FA2D3D3D46B0}" type="pres">
      <dgm:prSet presAssocID="{E0888713-D108-4402-9326-1D56017D97B4}" presName="vert1" presStyleCnt="0"/>
      <dgm:spPr/>
    </dgm:pt>
    <dgm:pt modelId="{DE808DFA-A9E3-42C3-8DE5-33208C8D6550}" type="pres">
      <dgm:prSet presAssocID="{330FA0B5-263F-4719-832B-6BEB9D4EE7D1}" presName="thickLine" presStyleLbl="alignNode1" presStyleIdx="3" presStyleCnt="4"/>
      <dgm:spPr/>
    </dgm:pt>
    <dgm:pt modelId="{608148A6-EF25-4AB9-B5F0-03260DAB12BE}" type="pres">
      <dgm:prSet presAssocID="{330FA0B5-263F-4719-832B-6BEB9D4EE7D1}" presName="horz1" presStyleCnt="0"/>
      <dgm:spPr/>
    </dgm:pt>
    <dgm:pt modelId="{00E3E151-C7FA-4DFC-82A2-3063BEDB3F0F}" type="pres">
      <dgm:prSet presAssocID="{330FA0B5-263F-4719-832B-6BEB9D4EE7D1}" presName="tx1" presStyleLbl="revTx" presStyleIdx="3" presStyleCnt="4"/>
      <dgm:spPr/>
    </dgm:pt>
    <dgm:pt modelId="{B8063F95-2012-41D1-8E79-8EA5B1929FD2}" type="pres">
      <dgm:prSet presAssocID="{330FA0B5-263F-4719-832B-6BEB9D4EE7D1}" presName="vert1" presStyleCnt="0"/>
      <dgm:spPr/>
    </dgm:pt>
  </dgm:ptLst>
  <dgm:cxnLst>
    <dgm:cxn modelId="{7298BD00-58B2-4B85-92FD-02237FFD334C}" srcId="{5A9A2769-1B68-4CDC-89B1-4599B2BBD2DE}" destId="{330FA0B5-263F-4719-832B-6BEB9D4EE7D1}" srcOrd="3" destOrd="0" parTransId="{6FF2CBFB-B6B4-4B91-B834-972BFFB0F0E7}" sibTransId="{A5A4E2D8-301B-4C3C-B650-8DF4D4A793AC}"/>
    <dgm:cxn modelId="{A10AE529-4C90-4BA2-BB4C-2E6DD2C2ABD2}" srcId="{5A9A2769-1B68-4CDC-89B1-4599B2BBD2DE}" destId="{3747DE68-08A2-41BC-9C2E-3FFD146EB350}" srcOrd="0" destOrd="0" parTransId="{7E828684-7D60-4BB7-96E8-357A99AEC7B5}" sibTransId="{A1A54283-08A7-4AD8-85D1-94D39833DAE4}"/>
    <dgm:cxn modelId="{37624250-B311-4218-8DC8-58DA8D07CF31}" type="presOf" srcId="{330FA0B5-263F-4719-832B-6BEB9D4EE7D1}" destId="{00E3E151-C7FA-4DFC-82A2-3063BEDB3F0F}" srcOrd="0" destOrd="0" presId="urn:microsoft.com/office/officeart/2008/layout/LinedList"/>
    <dgm:cxn modelId="{3953E878-4821-4D17-8874-2B3507A6A16B}" type="presOf" srcId="{4CD29AAF-3A5A-42FE-B648-15A0D9AC5A18}" destId="{5F5319CF-A9CB-493E-B72B-A637B6AD1108}" srcOrd="0" destOrd="0" presId="urn:microsoft.com/office/officeart/2008/layout/LinedList"/>
    <dgm:cxn modelId="{9C311887-06B9-4490-B7D2-ABC0B109526B}" type="presOf" srcId="{E0888713-D108-4402-9326-1D56017D97B4}" destId="{BBD93FA0-2E57-4CB1-90C6-93C088C4D5CE}" srcOrd="0" destOrd="0" presId="urn:microsoft.com/office/officeart/2008/layout/LinedList"/>
    <dgm:cxn modelId="{1B6BDA9E-61A3-40CE-8A58-E3A298EEC8AE}" srcId="{5A9A2769-1B68-4CDC-89B1-4599B2BBD2DE}" destId="{4CD29AAF-3A5A-42FE-B648-15A0D9AC5A18}" srcOrd="1" destOrd="0" parTransId="{6AE7549A-85FD-4743-9A35-16C37E90ED17}" sibTransId="{F5515B38-898B-4E59-B838-CA6F9B760469}"/>
    <dgm:cxn modelId="{BA2208AF-075F-4351-ACAD-16833B03BF81}" srcId="{5A9A2769-1B68-4CDC-89B1-4599B2BBD2DE}" destId="{E0888713-D108-4402-9326-1D56017D97B4}" srcOrd="2" destOrd="0" parTransId="{C9FF7E56-8407-4FF3-AEC2-D50B9E964177}" sibTransId="{E103ABD5-99F6-47A0-BB63-2A6CFFABA2D1}"/>
    <dgm:cxn modelId="{F225E9C1-7780-4E9C-A180-ECD2DFA68E9B}" type="presOf" srcId="{5A9A2769-1B68-4CDC-89B1-4599B2BBD2DE}" destId="{595E5F4B-26A4-4DFC-BBB1-56C9C322C368}" srcOrd="0" destOrd="0" presId="urn:microsoft.com/office/officeart/2008/layout/LinedList"/>
    <dgm:cxn modelId="{4AB38BE6-F21F-4C57-92EB-D5591CBB52D0}" type="presOf" srcId="{3747DE68-08A2-41BC-9C2E-3FFD146EB350}" destId="{752DC7D4-D3ED-485C-9B34-774673055CB5}" srcOrd="0" destOrd="0" presId="urn:microsoft.com/office/officeart/2008/layout/LinedList"/>
    <dgm:cxn modelId="{0244B0FA-C20B-47BE-90EA-4AA2F41D6852}" type="presParOf" srcId="{595E5F4B-26A4-4DFC-BBB1-56C9C322C368}" destId="{A20DE42C-5066-4F3C-8BE1-62B17EF9F343}" srcOrd="0" destOrd="0" presId="urn:microsoft.com/office/officeart/2008/layout/LinedList"/>
    <dgm:cxn modelId="{4428BD82-E716-4DEA-875E-71E3AB1F5EDE}" type="presParOf" srcId="{595E5F4B-26A4-4DFC-BBB1-56C9C322C368}" destId="{EA61370B-FD79-42DD-9748-48B47444448F}" srcOrd="1" destOrd="0" presId="urn:microsoft.com/office/officeart/2008/layout/LinedList"/>
    <dgm:cxn modelId="{A9664DC8-28D3-4ED2-806C-690DE39C7E9F}" type="presParOf" srcId="{EA61370B-FD79-42DD-9748-48B47444448F}" destId="{752DC7D4-D3ED-485C-9B34-774673055CB5}" srcOrd="0" destOrd="0" presId="urn:microsoft.com/office/officeart/2008/layout/LinedList"/>
    <dgm:cxn modelId="{B7B52522-8DE5-47B5-B361-808DF883B959}" type="presParOf" srcId="{EA61370B-FD79-42DD-9748-48B47444448F}" destId="{32015C82-AD61-44AF-8E6E-512DB2B00D8E}" srcOrd="1" destOrd="0" presId="urn:microsoft.com/office/officeart/2008/layout/LinedList"/>
    <dgm:cxn modelId="{7E4F8236-4482-4BC6-8440-7BE16FEC538F}" type="presParOf" srcId="{595E5F4B-26A4-4DFC-BBB1-56C9C322C368}" destId="{F867952E-FCED-4D5C-AFE0-6674AFF80C56}" srcOrd="2" destOrd="0" presId="urn:microsoft.com/office/officeart/2008/layout/LinedList"/>
    <dgm:cxn modelId="{87671100-08E8-4D1E-BA07-B6B6DEE4CC14}" type="presParOf" srcId="{595E5F4B-26A4-4DFC-BBB1-56C9C322C368}" destId="{450F2E02-1058-4696-BB31-2C78C563A920}" srcOrd="3" destOrd="0" presId="urn:microsoft.com/office/officeart/2008/layout/LinedList"/>
    <dgm:cxn modelId="{F806CBF3-17C2-484D-81F7-B14F9693B8EA}" type="presParOf" srcId="{450F2E02-1058-4696-BB31-2C78C563A920}" destId="{5F5319CF-A9CB-493E-B72B-A637B6AD1108}" srcOrd="0" destOrd="0" presId="urn:microsoft.com/office/officeart/2008/layout/LinedList"/>
    <dgm:cxn modelId="{126AA1C0-4A38-4F40-A2A7-DAE6B6036DA9}" type="presParOf" srcId="{450F2E02-1058-4696-BB31-2C78C563A920}" destId="{3E5C5D10-7172-4FA6-9CBD-1842B52CB155}" srcOrd="1" destOrd="0" presId="urn:microsoft.com/office/officeart/2008/layout/LinedList"/>
    <dgm:cxn modelId="{A6BC7BDC-835E-4E70-AB4C-D24E25814353}" type="presParOf" srcId="{595E5F4B-26A4-4DFC-BBB1-56C9C322C368}" destId="{C59EACC3-0080-4B63-99C1-35AD72B95007}" srcOrd="4" destOrd="0" presId="urn:microsoft.com/office/officeart/2008/layout/LinedList"/>
    <dgm:cxn modelId="{46820F69-92AA-4B32-81B3-D96F14FDF424}" type="presParOf" srcId="{595E5F4B-26A4-4DFC-BBB1-56C9C322C368}" destId="{68585508-C086-410E-8426-BCA20E4CBF83}" srcOrd="5" destOrd="0" presId="urn:microsoft.com/office/officeart/2008/layout/LinedList"/>
    <dgm:cxn modelId="{60DF2556-DED9-4439-8280-7570A8E804B4}" type="presParOf" srcId="{68585508-C086-410E-8426-BCA20E4CBF83}" destId="{BBD93FA0-2E57-4CB1-90C6-93C088C4D5CE}" srcOrd="0" destOrd="0" presId="urn:microsoft.com/office/officeart/2008/layout/LinedList"/>
    <dgm:cxn modelId="{98856537-CED1-42DE-A795-A3BC92B867FF}" type="presParOf" srcId="{68585508-C086-410E-8426-BCA20E4CBF83}" destId="{E1DD7776-C4C8-49DD-849D-FA2D3D3D46B0}" srcOrd="1" destOrd="0" presId="urn:microsoft.com/office/officeart/2008/layout/LinedList"/>
    <dgm:cxn modelId="{B8A21888-5A3F-424E-ACE0-4A2861077360}" type="presParOf" srcId="{595E5F4B-26A4-4DFC-BBB1-56C9C322C368}" destId="{DE808DFA-A9E3-42C3-8DE5-33208C8D6550}" srcOrd="6" destOrd="0" presId="urn:microsoft.com/office/officeart/2008/layout/LinedList"/>
    <dgm:cxn modelId="{5B2A2442-45CD-4A16-B17E-90A521A630AA}" type="presParOf" srcId="{595E5F4B-26A4-4DFC-BBB1-56C9C322C368}" destId="{608148A6-EF25-4AB9-B5F0-03260DAB12BE}" srcOrd="7" destOrd="0" presId="urn:microsoft.com/office/officeart/2008/layout/LinedList"/>
    <dgm:cxn modelId="{24FB8B0B-46D4-4353-8110-F0E9DDA36ABB}" type="presParOf" srcId="{608148A6-EF25-4AB9-B5F0-03260DAB12BE}" destId="{00E3E151-C7FA-4DFC-82A2-3063BEDB3F0F}" srcOrd="0" destOrd="0" presId="urn:microsoft.com/office/officeart/2008/layout/LinedList"/>
    <dgm:cxn modelId="{9B85718C-A310-4E15-B18F-D8BD1C9E39FB}" type="presParOf" srcId="{608148A6-EF25-4AB9-B5F0-03260DAB12BE}" destId="{B8063F95-2012-41D1-8E79-8EA5B1929F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EE9EB9-52A1-4D2D-A6A3-AFE4DD5DBE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8C834B5-2EEB-489E-A476-7710719B6DE5}">
      <dgm:prSet/>
      <dgm:spPr/>
      <dgm:t>
        <a:bodyPr/>
        <a:lstStyle/>
        <a:p>
          <a:pPr>
            <a:lnSpc>
              <a:spcPct val="100000"/>
            </a:lnSpc>
          </a:pPr>
          <a:r>
            <a:rPr lang="en-US"/>
            <a:t>Both tasks have the same input format.</a:t>
          </a:r>
        </a:p>
      </dgm:t>
    </dgm:pt>
    <dgm:pt modelId="{F19BB4DC-E7CB-4C4F-97F0-377D9C6C5703}" type="parTrans" cxnId="{7388CE4A-E99F-49C6-A488-D241C93AF698}">
      <dgm:prSet/>
      <dgm:spPr/>
      <dgm:t>
        <a:bodyPr/>
        <a:lstStyle/>
        <a:p>
          <a:endParaRPr lang="en-US"/>
        </a:p>
      </dgm:t>
    </dgm:pt>
    <dgm:pt modelId="{E19F256D-5CD8-43C1-ADFE-E0D362E756BD}" type="sibTrans" cxnId="{7388CE4A-E99F-49C6-A488-D241C93AF698}">
      <dgm:prSet/>
      <dgm:spPr/>
      <dgm:t>
        <a:bodyPr/>
        <a:lstStyle/>
        <a:p>
          <a:endParaRPr lang="en-US"/>
        </a:p>
      </dgm:t>
    </dgm:pt>
    <dgm:pt modelId="{26F0F8C8-63FB-404E-B210-457F9AF6B64B}">
      <dgm:prSet/>
      <dgm:spPr/>
      <dgm:t>
        <a:bodyPr/>
        <a:lstStyle/>
        <a:p>
          <a:pPr>
            <a:lnSpc>
              <a:spcPct val="100000"/>
            </a:lnSpc>
          </a:pPr>
          <a:r>
            <a:rPr lang="en-US"/>
            <a:t>More </a:t>
          </a:r>
          <a:r>
            <a:rPr lang="en-US" b="0">
              <a:latin typeface="Posterama"/>
            </a:rPr>
            <a:t>data</a:t>
          </a:r>
          <a:r>
            <a:rPr lang="en-US"/>
            <a:t> for Task A than Task B (newer problem with relatively less data).</a:t>
          </a:r>
        </a:p>
      </dgm:t>
    </dgm:pt>
    <dgm:pt modelId="{7905C51D-F21F-4EE8-9DB1-77C3B8C46244}" type="parTrans" cxnId="{FF966C42-1749-4ACD-AC85-638EC77F8A43}">
      <dgm:prSet/>
      <dgm:spPr/>
      <dgm:t>
        <a:bodyPr/>
        <a:lstStyle/>
        <a:p>
          <a:endParaRPr lang="en-US"/>
        </a:p>
      </dgm:t>
    </dgm:pt>
    <dgm:pt modelId="{DEBC8991-5D0A-42D7-A2B5-74D26DB615F5}" type="sibTrans" cxnId="{FF966C42-1749-4ACD-AC85-638EC77F8A43}">
      <dgm:prSet/>
      <dgm:spPr/>
      <dgm:t>
        <a:bodyPr/>
        <a:lstStyle/>
        <a:p>
          <a:endParaRPr lang="en-US"/>
        </a:p>
      </dgm:t>
    </dgm:pt>
    <dgm:pt modelId="{E28BE334-0350-44E5-925C-52BA75DC4104}">
      <dgm:prSet/>
      <dgm:spPr/>
      <dgm:t>
        <a:bodyPr/>
        <a:lstStyle/>
        <a:p>
          <a:pPr>
            <a:lnSpc>
              <a:spcPct val="100000"/>
            </a:lnSpc>
          </a:pPr>
          <a:r>
            <a:rPr lang="en-US"/>
            <a:t>Low level features from Task A could be helpful for learning in Task B.</a:t>
          </a:r>
        </a:p>
      </dgm:t>
    </dgm:pt>
    <dgm:pt modelId="{3207D49A-9673-4E28-AC32-B6639F74CF0E}" type="parTrans" cxnId="{AFF904E9-60D8-4F4C-92A3-A640B592E577}">
      <dgm:prSet/>
      <dgm:spPr/>
      <dgm:t>
        <a:bodyPr/>
        <a:lstStyle/>
        <a:p>
          <a:endParaRPr lang="en-US"/>
        </a:p>
      </dgm:t>
    </dgm:pt>
    <dgm:pt modelId="{BB86AB10-45E8-4E77-93C5-E90C9A41C337}" type="sibTrans" cxnId="{AFF904E9-60D8-4F4C-92A3-A640B592E577}">
      <dgm:prSet/>
      <dgm:spPr/>
      <dgm:t>
        <a:bodyPr/>
        <a:lstStyle/>
        <a:p>
          <a:endParaRPr lang="en-US"/>
        </a:p>
      </dgm:t>
    </dgm:pt>
    <dgm:pt modelId="{179E4A2C-CAEE-49C4-B7FA-B837B9CB4B1C}" type="pres">
      <dgm:prSet presAssocID="{C8EE9EB9-52A1-4D2D-A6A3-AFE4DD5DBEBE}" presName="root" presStyleCnt="0">
        <dgm:presLayoutVars>
          <dgm:dir/>
          <dgm:resizeHandles val="exact"/>
        </dgm:presLayoutVars>
      </dgm:prSet>
      <dgm:spPr/>
    </dgm:pt>
    <dgm:pt modelId="{602DE798-AC41-4871-AA18-BE4D002D4264}" type="pres">
      <dgm:prSet presAssocID="{C8C834B5-2EEB-489E-A476-7710719B6DE5}" presName="compNode" presStyleCnt="0"/>
      <dgm:spPr/>
    </dgm:pt>
    <dgm:pt modelId="{B2203AA3-F9A1-446B-B417-ACF21B6BCA19}" type="pres">
      <dgm:prSet presAssocID="{C8C834B5-2EEB-489E-A476-7710719B6DE5}" presName="bgRect" presStyleLbl="bgShp" presStyleIdx="0" presStyleCnt="3"/>
      <dgm:spPr/>
    </dgm:pt>
    <dgm:pt modelId="{E6D07BE9-4EFF-467A-B783-72F1E9527F31}" type="pres">
      <dgm:prSet presAssocID="{C8C834B5-2EEB-489E-A476-7710719B6DE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with solid fill"/>
        </a:ext>
      </dgm:extLst>
    </dgm:pt>
    <dgm:pt modelId="{E1B085DE-71BB-4A40-AD0E-8D067B89F848}" type="pres">
      <dgm:prSet presAssocID="{C8C834B5-2EEB-489E-A476-7710719B6DE5}" presName="spaceRect" presStyleCnt="0"/>
      <dgm:spPr/>
    </dgm:pt>
    <dgm:pt modelId="{82B9C115-20D1-4E31-A1DB-56CFDB56F03F}" type="pres">
      <dgm:prSet presAssocID="{C8C834B5-2EEB-489E-A476-7710719B6DE5}" presName="parTx" presStyleLbl="revTx" presStyleIdx="0" presStyleCnt="3">
        <dgm:presLayoutVars>
          <dgm:chMax val="0"/>
          <dgm:chPref val="0"/>
        </dgm:presLayoutVars>
      </dgm:prSet>
      <dgm:spPr/>
    </dgm:pt>
    <dgm:pt modelId="{5BE769FB-31EA-4CA6-A277-6C1171B08496}" type="pres">
      <dgm:prSet presAssocID="{E19F256D-5CD8-43C1-ADFE-E0D362E756BD}" presName="sibTrans" presStyleCnt="0"/>
      <dgm:spPr/>
    </dgm:pt>
    <dgm:pt modelId="{C3269B54-E9AA-49DC-BF9C-5ED3C4157E67}" type="pres">
      <dgm:prSet presAssocID="{26F0F8C8-63FB-404E-B210-457F9AF6B64B}" presName="compNode" presStyleCnt="0"/>
      <dgm:spPr/>
    </dgm:pt>
    <dgm:pt modelId="{67290AAE-3A7E-4A5D-A70B-2F309D0CDBE8}" type="pres">
      <dgm:prSet presAssocID="{26F0F8C8-63FB-404E-B210-457F9AF6B64B}" presName="bgRect" presStyleLbl="bgShp" presStyleIdx="1" presStyleCnt="3"/>
      <dgm:spPr/>
    </dgm:pt>
    <dgm:pt modelId="{D841C49F-78BA-4FFC-BCFF-8388D16DFDB7}" type="pres">
      <dgm:prSet presAssocID="{26F0F8C8-63FB-404E-B210-457F9AF6B64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with solid fill"/>
        </a:ext>
      </dgm:extLst>
    </dgm:pt>
    <dgm:pt modelId="{DC7AB58F-5EC3-4623-A19E-106C8B3DC853}" type="pres">
      <dgm:prSet presAssocID="{26F0F8C8-63FB-404E-B210-457F9AF6B64B}" presName="spaceRect" presStyleCnt="0"/>
      <dgm:spPr/>
    </dgm:pt>
    <dgm:pt modelId="{27892623-9EAD-4262-A496-39835FC7532C}" type="pres">
      <dgm:prSet presAssocID="{26F0F8C8-63FB-404E-B210-457F9AF6B64B}" presName="parTx" presStyleLbl="revTx" presStyleIdx="1" presStyleCnt="3">
        <dgm:presLayoutVars>
          <dgm:chMax val="0"/>
          <dgm:chPref val="0"/>
        </dgm:presLayoutVars>
      </dgm:prSet>
      <dgm:spPr/>
    </dgm:pt>
    <dgm:pt modelId="{5D3851D3-D6CF-4AD5-BF30-C578DA80B25E}" type="pres">
      <dgm:prSet presAssocID="{DEBC8991-5D0A-42D7-A2B5-74D26DB615F5}" presName="sibTrans" presStyleCnt="0"/>
      <dgm:spPr/>
    </dgm:pt>
    <dgm:pt modelId="{C7948546-3D34-43F8-ADAB-06E5F1F4A002}" type="pres">
      <dgm:prSet presAssocID="{E28BE334-0350-44E5-925C-52BA75DC4104}" presName="compNode" presStyleCnt="0"/>
      <dgm:spPr/>
    </dgm:pt>
    <dgm:pt modelId="{DFC213AD-48BC-4470-B699-E009905318EB}" type="pres">
      <dgm:prSet presAssocID="{E28BE334-0350-44E5-925C-52BA75DC4104}" presName="bgRect" presStyleLbl="bgShp" presStyleIdx="2" presStyleCnt="3"/>
      <dgm:spPr/>
    </dgm:pt>
    <dgm:pt modelId="{95F8530B-F1FB-4FCF-BABD-327A3D89099B}" type="pres">
      <dgm:prSet presAssocID="{E28BE334-0350-44E5-925C-52BA75DC41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5DB1B6BE-8E64-491D-8CA7-B6A4CFE3740B}" type="pres">
      <dgm:prSet presAssocID="{E28BE334-0350-44E5-925C-52BA75DC4104}" presName="spaceRect" presStyleCnt="0"/>
      <dgm:spPr/>
    </dgm:pt>
    <dgm:pt modelId="{C96B0DE2-3CE3-46ED-9549-D2EEA33C15ED}" type="pres">
      <dgm:prSet presAssocID="{E28BE334-0350-44E5-925C-52BA75DC4104}" presName="parTx" presStyleLbl="revTx" presStyleIdx="2" presStyleCnt="3">
        <dgm:presLayoutVars>
          <dgm:chMax val="0"/>
          <dgm:chPref val="0"/>
        </dgm:presLayoutVars>
      </dgm:prSet>
      <dgm:spPr/>
    </dgm:pt>
  </dgm:ptLst>
  <dgm:cxnLst>
    <dgm:cxn modelId="{13F36F02-C1AA-4880-A5A5-55F004D06DE0}" type="presOf" srcId="{26F0F8C8-63FB-404E-B210-457F9AF6B64B}" destId="{27892623-9EAD-4262-A496-39835FC7532C}" srcOrd="0" destOrd="0" presId="urn:microsoft.com/office/officeart/2018/2/layout/IconVerticalSolidList"/>
    <dgm:cxn modelId="{CEBDAE32-55AE-4A06-B2D6-761B0BFE1CD8}" type="presOf" srcId="{C8C834B5-2EEB-489E-A476-7710719B6DE5}" destId="{82B9C115-20D1-4E31-A1DB-56CFDB56F03F}" srcOrd="0" destOrd="0" presId="urn:microsoft.com/office/officeart/2018/2/layout/IconVerticalSolidList"/>
    <dgm:cxn modelId="{FF966C42-1749-4ACD-AC85-638EC77F8A43}" srcId="{C8EE9EB9-52A1-4D2D-A6A3-AFE4DD5DBEBE}" destId="{26F0F8C8-63FB-404E-B210-457F9AF6B64B}" srcOrd="1" destOrd="0" parTransId="{7905C51D-F21F-4EE8-9DB1-77C3B8C46244}" sibTransId="{DEBC8991-5D0A-42D7-A2B5-74D26DB615F5}"/>
    <dgm:cxn modelId="{7388CE4A-E99F-49C6-A488-D241C93AF698}" srcId="{C8EE9EB9-52A1-4D2D-A6A3-AFE4DD5DBEBE}" destId="{C8C834B5-2EEB-489E-A476-7710719B6DE5}" srcOrd="0" destOrd="0" parTransId="{F19BB4DC-E7CB-4C4F-97F0-377D9C6C5703}" sibTransId="{E19F256D-5CD8-43C1-ADFE-E0D362E756BD}"/>
    <dgm:cxn modelId="{578FCFBB-5116-4D65-9558-D3C00298FDC4}" type="presOf" srcId="{E28BE334-0350-44E5-925C-52BA75DC4104}" destId="{C96B0DE2-3CE3-46ED-9549-D2EEA33C15ED}" srcOrd="0" destOrd="0" presId="urn:microsoft.com/office/officeart/2018/2/layout/IconVerticalSolidList"/>
    <dgm:cxn modelId="{AFF904E9-60D8-4F4C-92A3-A640B592E577}" srcId="{C8EE9EB9-52A1-4D2D-A6A3-AFE4DD5DBEBE}" destId="{E28BE334-0350-44E5-925C-52BA75DC4104}" srcOrd="2" destOrd="0" parTransId="{3207D49A-9673-4E28-AC32-B6639F74CF0E}" sibTransId="{BB86AB10-45E8-4E77-93C5-E90C9A41C337}"/>
    <dgm:cxn modelId="{F7473DF3-83C6-4057-AD22-3796371901F3}" type="presOf" srcId="{C8EE9EB9-52A1-4D2D-A6A3-AFE4DD5DBEBE}" destId="{179E4A2C-CAEE-49C4-B7FA-B837B9CB4B1C}" srcOrd="0" destOrd="0" presId="urn:microsoft.com/office/officeart/2018/2/layout/IconVerticalSolidList"/>
    <dgm:cxn modelId="{8CA7BD4E-0AF8-4151-94FA-1FD707DD0A58}" type="presParOf" srcId="{179E4A2C-CAEE-49C4-B7FA-B837B9CB4B1C}" destId="{602DE798-AC41-4871-AA18-BE4D002D4264}" srcOrd="0" destOrd="0" presId="urn:microsoft.com/office/officeart/2018/2/layout/IconVerticalSolidList"/>
    <dgm:cxn modelId="{5FED9895-C9BC-413D-BE3B-BD347ED2FA59}" type="presParOf" srcId="{602DE798-AC41-4871-AA18-BE4D002D4264}" destId="{B2203AA3-F9A1-446B-B417-ACF21B6BCA19}" srcOrd="0" destOrd="0" presId="urn:microsoft.com/office/officeart/2018/2/layout/IconVerticalSolidList"/>
    <dgm:cxn modelId="{D79F0D9E-0DA2-448A-94C9-5A59400F2191}" type="presParOf" srcId="{602DE798-AC41-4871-AA18-BE4D002D4264}" destId="{E6D07BE9-4EFF-467A-B783-72F1E9527F31}" srcOrd="1" destOrd="0" presId="urn:microsoft.com/office/officeart/2018/2/layout/IconVerticalSolidList"/>
    <dgm:cxn modelId="{B27E8E9A-0390-459A-BB3C-A26A72869C94}" type="presParOf" srcId="{602DE798-AC41-4871-AA18-BE4D002D4264}" destId="{E1B085DE-71BB-4A40-AD0E-8D067B89F848}" srcOrd="2" destOrd="0" presId="urn:microsoft.com/office/officeart/2018/2/layout/IconVerticalSolidList"/>
    <dgm:cxn modelId="{47531EA4-1B82-43C9-8EBF-A2701E450C76}" type="presParOf" srcId="{602DE798-AC41-4871-AA18-BE4D002D4264}" destId="{82B9C115-20D1-4E31-A1DB-56CFDB56F03F}" srcOrd="3" destOrd="0" presId="urn:microsoft.com/office/officeart/2018/2/layout/IconVerticalSolidList"/>
    <dgm:cxn modelId="{B0660D99-971E-4E96-B241-DCEE88AC3D27}" type="presParOf" srcId="{179E4A2C-CAEE-49C4-B7FA-B837B9CB4B1C}" destId="{5BE769FB-31EA-4CA6-A277-6C1171B08496}" srcOrd="1" destOrd="0" presId="urn:microsoft.com/office/officeart/2018/2/layout/IconVerticalSolidList"/>
    <dgm:cxn modelId="{871436B9-661E-4C93-ADCA-080FA4DF43A0}" type="presParOf" srcId="{179E4A2C-CAEE-49C4-B7FA-B837B9CB4B1C}" destId="{C3269B54-E9AA-49DC-BF9C-5ED3C4157E67}" srcOrd="2" destOrd="0" presId="urn:microsoft.com/office/officeart/2018/2/layout/IconVerticalSolidList"/>
    <dgm:cxn modelId="{2FA0956D-4542-433F-9355-28ED387D5449}" type="presParOf" srcId="{C3269B54-E9AA-49DC-BF9C-5ED3C4157E67}" destId="{67290AAE-3A7E-4A5D-A70B-2F309D0CDBE8}" srcOrd="0" destOrd="0" presId="urn:microsoft.com/office/officeart/2018/2/layout/IconVerticalSolidList"/>
    <dgm:cxn modelId="{6284C380-9C8D-4990-B9A2-DAA234F55CD6}" type="presParOf" srcId="{C3269B54-E9AA-49DC-BF9C-5ED3C4157E67}" destId="{D841C49F-78BA-4FFC-BCFF-8388D16DFDB7}" srcOrd="1" destOrd="0" presId="urn:microsoft.com/office/officeart/2018/2/layout/IconVerticalSolidList"/>
    <dgm:cxn modelId="{28E7BA2E-7292-4284-86B4-3F0D69B07C6A}" type="presParOf" srcId="{C3269B54-E9AA-49DC-BF9C-5ED3C4157E67}" destId="{DC7AB58F-5EC3-4623-A19E-106C8B3DC853}" srcOrd="2" destOrd="0" presId="urn:microsoft.com/office/officeart/2018/2/layout/IconVerticalSolidList"/>
    <dgm:cxn modelId="{C3E41E2D-6594-4412-B06A-FF26DEF78BE3}" type="presParOf" srcId="{C3269B54-E9AA-49DC-BF9C-5ED3C4157E67}" destId="{27892623-9EAD-4262-A496-39835FC7532C}" srcOrd="3" destOrd="0" presId="urn:microsoft.com/office/officeart/2018/2/layout/IconVerticalSolidList"/>
    <dgm:cxn modelId="{864612AD-F253-456B-8E04-61D21DA6DCC2}" type="presParOf" srcId="{179E4A2C-CAEE-49C4-B7FA-B837B9CB4B1C}" destId="{5D3851D3-D6CF-4AD5-BF30-C578DA80B25E}" srcOrd="3" destOrd="0" presId="urn:microsoft.com/office/officeart/2018/2/layout/IconVerticalSolidList"/>
    <dgm:cxn modelId="{ACFD6797-FA77-4709-83D3-2A9AD4E3A18F}" type="presParOf" srcId="{179E4A2C-CAEE-49C4-B7FA-B837B9CB4B1C}" destId="{C7948546-3D34-43F8-ADAB-06E5F1F4A002}" srcOrd="4" destOrd="0" presId="urn:microsoft.com/office/officeart/2018/2/layout/IconVerticalSolidList"/>
    <dgm:cxn modelId="{832CF41D-4C38-4263-83D3-9DB2E90229C6}" type="presParOf" srcId="{C7948546-3D34-43F8-ADAB-06E5F1F4A002}" destId="{DFC213AD-48BC-4470-B699-E009905318EB}" srcOrd="0" destOrd="0" presId="urn:microsoft.com/office/officeart/2018/2/layout/IconVerticalSolidList"/>
    <dgm:cxn modelId="{212C3932-02B9-4D9A-A236-8CFE02ECA1B6}" type="presParOf" srcId="{C7948546-3D34-43F8-ADAB-06E5F1F4A002}" destId="{95F8530B-F1FB-4FCF-BABD-327A3D89099B}" srcOrd="1" destOrd="0" presId="urn:microsoft.com/office/officeart/2018/2/layout/IconVerticalSolidList"/>
    <dgm:cxn modelId="{CA698A37-7DB9-4E3F-A0F6-D72379FCFB3F}" type="presParOf" srcId="{C7948546-3D34-43F8-ADAB-06E5F1F4A002}" destId="{5DB1B6BE-8E64-491D-8CA7-B6A4CFE3740B}" srcOrd="2" destOrd="0" presId="urn:microsoft.com/office/officeart/2018/2/layout/IconVerticalSolidList"/>
    <dgm:cxn modelId="{35AFEF93-A023-42B3-91AC-32491AD5D15B}" type="presParOf" srcId="{C7948546-3D34-43F8-ADAB-06E5F1F4A002}" destId="{C96B0DE2-3CE3-46ED-9549-D2EEA33C15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BDB85-27D3-4532-AC20-3B266833A385}">
      <dsp:nvSpPr>
        <dsp:cNvPr id="0" name=""/>
        <dsp:cNvSpPr/>
      </dsp:nvSpPr>
      <dsp:spPr>
        <a:xfrm>
          <a:off x="4081" y="667485"/>
          <a:ext cx="2456263" cy="61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Introduction</a:t>
          </a:r>
        </a:p>
      </dsp:txBody>
      <dsp:txXfrm>
        <a:off x="22066" y="685470"/>
        <a:ext cx="2420293" cy="578095"/>
      </dsp:txXfrm>
    </dsp:sp>
    <dsp:sp modelId="{32EB1500-2209-468B-BFFD-FB862120D5B4}">
      <dsp:nvSpPr>
        <dsp:cNvPr id="0" name=""/>
        <dsp:cNvSpPr/>
      </dsp:nvSpPr>
      <dsp:spPr>
        <a:xfrm rot="5400000">
          <a:off x="1178482" y="1335282"/>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D82B33-2D92-4138-9F46-01F870B9291E}">
      <dsp:nvSpPr>
        <dsp:cNvPr id="0" name=""/>
        <dsp:cNvSpPr/>
      </dsp:nvSpPr>
      <dsp:spPr>
        <a:xfrm>
          <a:off x="4081" y="1496474"/>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Menna Mohamed</a:t>
          </a:r>
        </a:p>
      </dsp:txBody>
      <dsp:txXfrm>
        <a:off x="22066" y="1514459"/>
        <a:ext cx="2420293" cy="578095"/>
      </dsp:txXfrm>
    </dsp:sp>
    <dsp:sp modelId="{FC8C34C1-059C-4AA1-934A-A3361732AF23}">
      <dsp:nvSpPr>
        <dsp:cNvPr id="0" name=""/>
        <dsp:cNvSpPr/>
      </dsp:nvSpPr>
      <dsp:spPr>
        <a:xfrm rot="5400000">
          <a:off x="1178482" y="2164271"/>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7EF75B-CA95-469E-A63E-0E9EE19DE050}">
      <dsp:nvSpPr>
        <dsp:cNvPr id="0" name=""/>
        <dsp:cNvSpPr/>
      </dsp:nvSpPr>
      <dsp:spPr>
        <a:xfrm>
          <a:off x="4081" y="2325463"/>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Peter Magdy</a:t>
          </a:r>
        </a:p>
      </dsp:txBody>
      <dsp:txXfrm>
        <a:off x="22066" y="2343448"/>
        <a:ext cx="2420293" cy="578095"/>
      </dsp:txXfrm>
    </dsp:sp>
    <dsp:sp modelId="{9FA25F02-462D-40C1-8077-CFF6C13EABD6}">
      <dsp:nvSpPr>
        <dsp:cNvPr id="0" name=""/>
        <dsp:cNvSpPr/>
      </dsp:nvSpPr>
      <dsp:spPr>
        <a:xfrm rot="5400000">
          <a:off x="1178482" y="2993260"/>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5F8B84-8E7B-49C9-BA9B-B3B05D3D3F76}">
      <dsp:nvSpPr>
        <dsp:cNvPr id="0" name=""/>
        <dsp:cNvSpPr/>
      </dsp:nvSpPr>
      <dsp:spPr>
        <a:xfrm>
          <a:off x="4081" y="3154452"/>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Ashraf Hussein</a:t>
          </a:r>
        </a:p>
      </dsp:txBody>
      <dsp:txXfrm>
        <a:off x="22066" y="3172437"/>
        <a:ext cx="2420293" cy="578095"/>
      </dsp:txXfrm>
    </dsp:sp>
    <dsp:sp modelId="{9AA17BFC-9A78-4B36-B2C3-3004AB2937D8}">
      <dsp:nvSpPr>
        <dsp:cNvPr id="0" name=""/>
        <dsp:cNvSpPr/>
      </dsp:nvSpPr>
      <dsp:spPr>
        <a:xfrm>
          <a:off x="2804222" y="667485"/>
          <a:ext cx="2456263" cy="61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CAD system</a:t>
          </a:r>
        </a:p>
      </dsp:txBody>
      <dsp:txXfrm>
        <a:off x="2822207" y="685470"/>
        <a:ext cx="2420293" cy="578095"/>
      </dsp:txXfrm>
    </dsp:sp>
    <dsp:sp modelId="{61F838A5-2875-454E-A42E-9809169756E1}">
      <dsp:nvSpPr>
        <dsp:cNvPr id="0" name=""/>
        <dsp:cNvSpPr/>
      </dsp:nvSpPr>
      <dsp:spPr>
        <a:xfrm rot="5400000">
          <a:off x="3978623" y="1335282"/>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A44F24-3A1C-4BEB-A2D1-4D28247ABF90}">
      <dsp:nvSpPr>
        <dsp:cNvPr id="0" name=""/>
        <dsp:cNvSpPr/>
      </dsp:nvSpPr>
      <dsp:spPr>
        <a:xfrm>
          <a:off x="2804222" y="1496474"/>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Eyad Ahmed</a:t>
          </a:r>
        </a:p>
      </dsp:txBody>
      <dsp:txXfrm>
        <a:off x="2822207" y="1514459"/>
        <a:ext cx="2420293" cy="578095"/>
      </dsp:txXfrm>
    </dsp:sp>
    <dsp:sp modelId="{CA08A38C-21A4-44FD-9AE7-89616FC0C5B2}">
      <dsp:nvSpPr>
        <dsp:cNvPr id="0" name=""/>
        <dsp:cNvSpPr/>
      </dsp:nvSpPr>
      <dsp:spPr>
        <a:xfrm rot="5400000">
          <a:off x="3978623" y="2164271"/>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E959BA-C3D9-473A-86AD-8F758609F97F}">
      <dsp:nvSpPr>
        <dsp:cNvPr id="0" name=""/>
        <dsp:cNvSpPr/>
      </dsp:nvSpPr>
      <dsp:spPr>
        <a:xfrm>
          <a:off x="2804222" y="2325463"/>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Kirollos Adel</a:t>
          </a:r>
        </a:p>
      </dsp:txBody>
      <dsp:txXfrm>
        <a:off x="2822207" y="2343448"/>
        <a:ext cx="2420293" cy="578095"/>
      </dsp:txXfrm>
    </dsp:sp>
    <dsp:sp modelId="{33CBBFA7-7B48-47E0-B81A-D815001AF70E}">
      <dsp:nvSpPr>
        <dsp:cNvPr id="0" name=""/>
        <dsp:cNvSpPr/>
      </dsp:nvSpPr>
      <dsp:spPr>
        <a:xfrm>
          <a:off x="5604362" y="667485"/>
          <a:ext cx="2456263" cy="61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Experimental results</a:t>
          </a:r>
        </a:p>
      </dsp:txBody>
      <dsp:txXfrm>
        <a:off x="5622347" y="685470"/>
        <a:ext cx="2420293" cy="578095"/>
      </dsp:txXfrm>
    </dsp:sp>
    <dsp:sp modelId="{40B124BE-FEC9-45A0-8425-CF41E993B06D}">
      <dsp:nvSpPr>
        <dsp:cNvPr id="0" name=""/>
        <dsp:cNvSpPr/>
      </dsp:nvSpPr>
      <dsp:spPr>
        <a:xfrm rot="5400000">
          <a:off x="6778764" y="1335282"/>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32EB81-80D6-436C-BD1B-A748BA8BF3F8}">
      <dsp:nvSpPr>
        <dsp:cNvPr id="0" name=""/>
        <dsp:cNvSpPr/>
      </dsp:nvSpPr>
      <dsp:spPr>
        <a:xfrm>
          <a:off x="5604362" y="1496474"/>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Monica Said</a:t>
          </a:r>
        </a:p>
      </dsp:txBody>
      <dsp:txXfrm>
        <a:off x="5622347" y="1514459"/>
        <a:ext cx="2420293" cy="578095"/>
      </dsp:txXfrm>
    </dsp:sp>
    <dsp:sp modelId="{53E1A800-D424-408A-AC9C-200ECD7D66C6}">
      <dsp:nvSpPr>
        <dsp:cNvPr id="0" name=""/>
        <dsp:cNvSpPr/>
      </dsp:nvSpPr>
      <dsp:spPr>
        <a:xfrm rot="5400000">
          <a:off x="6778764" y="2164271"/>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8D0325-7E71-479C-8C80-4D592A3A7BC2}">
      <dsp:nvSpPr>
        <dsp:cNvPr id="0" name=""/>
        <dsp:cNvSpPr/>
      </dsp:nvSpPr>
      <dsp:spPr>
        <a:xfrm>
          <a:off x="5604362" y="2325463"/>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Mina </a:t>
          </a:r>
          <a:r>
            <a:rPr lang="en-US" sz="2200" kern="1200" err="1"/>
            <a:t>Gebraiel</a:t>
          </a:r>
        </a:p>
      </dsp:txBody>
      <dsp:txXfrm>
        <a:off x="5622347" y="2343448"/>
        <a:ext cx="2420293" cy="578095"/>
      </dsp:txXfrm>
    </dsp:sp>
    <dsp:sp modelId="{C7209EB0-4E36-4935-B068-A396DFA8520E}">
      <dsp:nvSpPr>
        <dsp:cNvPr id="0" name=""/>
        <dsp:cNvSpPr/>
      </dsp:nvSpPr>
      <dsp:spPr>
        <a:xfrm>
          <a:off x="8404503" y="667485"/>
          <a:ext cx="2456263" cy="6140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Conclusion &amp; Future work</a:t>
          </a:r>
        </a:p>
      </dsp:txBody>
      <dsp:txXfrm>
        <a:off x="8422488" y="685470"/>
        <a:ext cx="2420293" cy="578095"/>
      </dsp:txXfrm>
    </dsp:sp>
    <dsp:sp modelId="{943DB789-CC2E-4609-92E2-B74409E9E5AB}">
      <dsp:nvSpPr>
        <dsp:cNvPr id="0" name=""/>
        <dsp:cNvSpPr/>
      </dsp:nvSpPr>
      <dsp:spPr>
        <a:xfrm rot="5400000">
          <a:off x="9578905" y="1335282"/>
          <a:ext cx="107461" cy="10746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B03DE4-96FA-4C54-A5FE-A13D47AA990F}">
      <dsp:nvSpPr>
        <dsp:cNvPr id="0" name=""/>
        <dsp:cNvSpPr/>
      </dsp:nvSpPr>
      <dsp:spPr>
        <a:xfrm>
          <a:off x="8404503" y="1496474"/>
          <a:ext cx="2456263" cy="614065"/>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Fady Gaber</a:t>
          </a:r>
        </a:p>
      </dsp:txBody>
      <dsp:txXfrm>
        <a:off x="8422488" y="1514459"/>
        <a:ext cx="2420293" cy="5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E3CA2-09D1-4B52-AF9B-C9CE965E8909}">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A6A9A4-EB4F-4328-B90B-D2A003304A7E}">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Mammogram</a:t>
          </a:r>
        </a:p>
      </dsp:txBody>
      <dsp:txXfrm>
        <a:off x="0" y="2703"/>
        <a:ext cx="6900512" cy="1843578"/>
      </dsp:txXfrm>
    </dsp:sp>
    <dsp:sp modelId="{22CAD2CF-43C8-4BE8-8E00-6438E45E7589}">
      <dsp:nvSpPr>
        <dsp:cNvPr id="0" name=""/>
        <dsp:cNvSpPr/>
      </dsp:nvSpPr>
      <dsp:spPr>
        <a:xfrm>
          <a:off x="0" y="1846281"/>
          <a:ext cx="6900512" cy="0"/>
        </a:xfrm>
        <a:prstGeom prst="line">
          <a:avLst/>
        </a:prstGeom>
        <a:solidFill>
          <a:schemeClr val="accent2">
            <a:hueOff val="-10199996"/>
            <a:satOff val="-50000"/>
            <a:lumOff val="-2647"/>
            <a:alphaOff val="0"/>
          </a:schemeClr>
        </a:solidFill>
        <a:ln w="12700" cap="flat" cmpd="sng" algn="ctr">
          <a:solidFill>
            <a:schemeClr val="accent2">
              <a:hueOff val="-10199996"/>
              <a:satOff val="-5000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A01E8-96A2-4AC3-A463-097D7EA6CB8A}">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Histopathology</a:t>
          </a:r>
        </a:p>
      </dsp:txBody>
      <dsp:txXfrm>
        <a:off x="0" y="1846281"/>
        <a:ext cx="6900512" cy="1843578"/>
      </dsp:txXfrm>
    </dsp:sp>
    <dsp:sp modelId="{FAE023D7-F796-4A40-847F-8BC424688A4F}">
      <dsp:nvSpPr>
        <dsp:cNvPr id="0" name=""/>
        <dsp:cNvSpPr/>
      </dsp:nvSpPr>
      <dsp:spPr>
        <a:xfrm>
          <a:off x="0" y="3689859"/>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A1142B-5B35-469F-B07B-2E4B145BC8B8}">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120" tIns="198120" rIns="198120" bIns="198120" numCol="1" spcCol="1270" anchor="t" anchorCtr="0">
          <a:noAutofit/>
        </a:bodyPr>
        <a:lstStyle/>
        <a:p>
          <a:pPr marL="0" lvl="0" indent="0" algn="l" defTabSz="2311400">
            <a:lnSpc>
              <a:spcPct val="90000"/>
            </a:lnSpc>
            <a:spcBef>
              <a:spcPct val="0"/>
            </a:spcBef>
            <a:spcAft>
              <a:spcPct val="35000"/>
            </a:spcAft>
            <a:buNone/>
          </a:pPr>
          <a:r>
            <a:rPr lang="en-US" sz="5200" kern="1200"/>
            <a:t>Conclusion &amp; Future work </a:t>
          </a:r>
        </a:p>
      </dsp:txBody>
      <dsp:txXfrm>
        <a:off x="0" y="3689859"/>
        <a:ext cx="6900512" cy="18435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8AC7F-F6B9-4AD9-AD78-B03F74701248}">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27E25-5F46-4C2F-BA32-C17357B0C12F}">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Densenet201</a:t>
          </a:r>
        </a:p>
      </dsp:txBody>
      <dsp:txXfrm>
        <a:off x="0" y="675"/>
        <a:ext cx="6900512" cy="1106957"/>
      </dsp:txXfrm>
    </dsp:sp>
    <dsp:sp modelId="{8454D93F-8771-43AA-848E-6EBD86F71447}">
      <dsp:nvSpPr>
        <dsp:cNvPr id="0" name=""/>
        <dsp:cNvSpPr/>
      </dsp:nvSpPr>
      <dsp:spPr>
        <a:xfrm>
          <a:off x="0" y="1107633"/>
          <a:ext cx="6900512" cy="0"/>
        </a:xfrm>
        <a:prstGeom prst="line">
          <a:avLst/>
        </a:prstGeom>
        <a:solidFill>
          <a:schemeClr val="accent2">
            <a:hueOff val="-5099998"/>
            <a:satOff val="-25000"/>
            <a:lumOff val="-1324"/>
            <a:alphaOff val="0"/>
          </a:schemeClr>
        </a:solidFill>
        <a:ln w="12700" cap="flat" cmpd="sng" algn="ctr">
          <a:solidFill>
            <a:schemeClr val="accent2">
              <a:hueOff val="-5099998"/>
              <a:satOff val="-25000"/>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2D0C9-A8BF-4BF8-BB77-01C4C90FCCFC}">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VGG16</a:t>
          </a:r>
        </a:p>
      </dsp:txBody>
      <dsp:txXfrm>
        <a:off x="0" y="1107633"/>
        <a:ext cx="6900512" cy="1106957"/>
      </dsp:txXfrm>
    </dsp:sp>
    <dsp:sp modelId="{E576451C-E6B3-4B8B-9C76-EFF98BBD9166}">
      <dsp:nvSpPr>
        <dsp:cNvPr id="0" name=""/>
        <dsp:cNvSpPr/>
      </dsp:nvSpPr>
      <dsp:spPr>
        <a:xfrm>
          <a:off x="0" y="2214591"/>
          <a:ext cx="6900512" cy="0"/>
        </a:xfrm>
        <a:prstGeom prst="line">
          <a:avLst/>
        </a:prstGeom>
        <a:solidFill>
          <a:schemeClr val="accent2">
            <a:hueOff val="-10199996"/>
            <a:satOff val="-50000"/>
            <a:lumOff val="-2647"/>
            <a:alphaOff val="0"/>
          </a:schemeClr>
        </a:solidFill>
        <a:ln w="12700" cap="flat" cmpd="sng" algn="ctr">
          <a:solidFill>
            <a:schemeClr val="accent2">
              <a:hueOff val="-10199996"/>
              <a:satOff val="-5000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327C9-66E8-4980-ADCB-4FF84DD32EE6}">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VGG19</a:t>
          </a:r>
        </a:p>
      </dsp:txBody>
      <dsp:txXfrm>
        <a:off x="0" y="2214591"/>
        <a:ext cx="6900512" cy="1106957"/>
      </dsp:txXfrm>
    </dsp:sp>
    <dsp:sp modelId="{99D52674-5DE0-427D-921B-0043C25A76CE}">
      <dsp:nvSpPr>
        <dsp:cNvPr id="0" name=""/>
        <dsp:cNvSpPr/>
      </dsp:nvSpPr>
      <dsp:spPr>
        <a:xfrm>
          <a:off x="0" y="3321549"/>
          <a:ext cx="6900512" cy="0"/>
        </a:xfrm>
        <a:prstGeom prst="line">
          <a:avLst/>
        </a:prstGeom>
        <a:solidFill>
          <a:schemeClr val="accent2">
            <a:hueOff val="-15299995"/>
            <a:satOff val="-75000"/>
            <a:lumOff val="-3971"/>
            <a:alphaOff val="0"/>
          </a:schemeClr>
        </a:solidFill>
        <a:ln w="12700" cap="flat" cmpd="sng" algn="ctr">
          <a:solidFill>
            <a:schemeClr val="accent2">
              <a:hueOff val="-15299995"/>
              <a:satOff val="-75000"/>
              <a:lumOff val="-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8FA48-292C-4063-9C2F-F76A9A9FEC1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Resnet50 </a:t>
          </a:r>
        </a:p>
      </dsp:txBody>
      <dsp:txXfrm>
        <a:off x="0" y="3321549"/>
        <a:ext cx="6900512" cy="1106957"/>
      </dsp:txXfrm>
    </dsp:sp>
    <dsp:sp modelId="{3151C137-B13F-4679-AA73-26867F29C1D2}">
      <dsp:nvSpPr>
        <dsp:cNvPr id="0" name=""/>
        <dsp:cNvSpPr/>
      </dsp:nvSpPr>
      <dsp:spPr>
        <a:xfrm>
          <a:off x="0" y="4428507"/>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F1571-0838-4A49-8096-68B6B42D4D53}">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Inception V3</a:t>
          </a:r>
        </a:p>
      </dsp:txBody>
      <dsp:txXfrm>
        <a:off x="0" y="4428507"/>
        <a:ext cx="6900512" cy="11069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4F49D-D693-415E-A92A-68340DB8E64C}">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2B9E7E-99CC-4E8E-B37C-7F5AEEF263A5}">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DenseNet 201</a:t>
          </a:r>
        </a:p>
      </dsp:txBody>
      <dsp:txXfrm>
        <a:off x="0" y="675"/>
        <a:ext cx="6900512" cy="1106957"/>
      </dsp:txXfrm>
    </dsp:sp>
    <dsp:sp modelId="{A8137F48-1873-4C05-8867-7218A2C08A64}">
      <dsp:nvSpPr>
        <dsp:cNvPr id="0" name=""/>
        <dsp:cNvSpPr/>
      </dsp:nvSpPr>
      <dsp:spPr>
        <a:xfrm>
          <a:off x="0" y="1107633"/>
          <a:ext cx="6900512" cy="0"/>
        </a:xfrm>
        <a:prstGeom prst="line">
          <a:avLst/>
        </a:prstGeom>
        <a:solidFill>
          <a:schemeClr val="accent2">
            <a:hueOff val="-5099998"/>
            <a:satOff val="-25000"/>
            <a:lumOff val="-1324"/>
            <a:alphaOff val="0"/>
          </a:schemeClr>
        </a:solidFill>
        <a:ln w="12700" cap="flat" cmpd="sng" algn="ctr">
          <a:solidFill>
            <a:schemeClr val="accent2">
              <a:hueOff val="-5099998"/>
              <a:satOff val="-25000"/>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4B126-D6B0-4A64-9EE8-8B5F5467060A}">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MobileNet</a:t>
          </a:r>
        </a:p>
      </dsp:txBody>
      <dsp:txXfrm>
        <a:off x="0" y="1107633"/>
        <a:ext cx="6900512" cy="1106957"/>
      </dsp:txXfrm>
    </dsp:sp>
    <dsp:sp modelId="{A775C6EF-B03E-4C2D-931E-111EE98DCEFC}">
      <dsp:nvSpPr>
        <dsp:cNvPr id="0" name=""/>
        <dsp:cNvSpPr/>
      </dsp:nvSpPr>
      <dsp:spPr>
        <a:xfrm>
          <a:off x="0" y="2214591"/>
          <a:ext cx="6900512" cy="0"/>
        </a:xfrm>
        <a:prstGeom prst="line">
          <a:avLst/>
        </a:prstGeom>
        <a:solidFill>
          <a:schemeClr val="accent2">
            <a:hueOff val="-10199996"/>
            <a:satOff val="-50000"/>
            <a:lumOff val="-2647"/>
            <a:alphaOff val="0"/>
          </a:schemeClr>
        </a:solidFill>
        <a:ln w="12700" cap="flat" cmpd="sng" algn="ctr">
          <a:solidFill>
            <a:schemeClr val="accent2">
              <a:hueOff val="-10199996"/>
              <a:satOff val="-5000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A1864-2123-457D-B2D4-C8F449FBBDCC}">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Xception</a:t>
          </a:r>
        </a:p>
      </dsp:txBody>
      <dsp:txXfrm>
        <a:off x="0" y="2214591"/>
        <a:ext cx="6900512" cy="1106957"/>
      </dsp:txXfrm>
    </dsp:sp>
    <dsp:sp modelId="{222F68EC-43E0-4FDA-BEBA-F594FBA35A2D}">
      <dsp:nvSpPr>
        <dsp:cNvPr id="0" name=""/>
        <dsp:cNvSpPr/>
      </dsp:nvSpPr>
      <dsp:spPr>
        <a:xfrm>
          <a:off x="0" y="3321549"/>
          <a:ext cx="6900512" cy="0"/>
        </a:xfrm>
        <a:prstGeom prst="line">
          <a:avLst/>
        </a:prstGeom>
        <a:solidFill>
          <a:schemeClr val="accent2">
            <a:hueOff val="-15299995"/>
            <a:satOff val="-75000"/>
            <a:lumOff val="-3971"/>
            <a:alphaOff val="0"/>
          </a:schemeClr>
        </a:solidFill>
        <a:ln w="12700" cap="flat" cmpd="sng" algn="ctr">
          <a:solidFill>
            <a:schemeClr val="accent2">
              <a:hueOff val="-15299995"/>
              <a:satOff val="-75000"/>
              <a:lumOff val="-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6122A-91A1-4C18-BA5F-7E5754EBBF11}">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EfficientNet B3</a:t>
          </a:r>
        </a:p>
      </dsp:txBody>
      <dsp:txXfrm>
        <a:off x="0" y="3321549"/>
        <a:ext cx="6900512" cy="1106957"/>
      </dsp:txXfrm>
    </dsp:sp>
    <dsp:sp modelId="{AFCD6D88-61B9-42C9-B027-07B3959FE439}">
      <dsp:nvSpPr>
        <dsp:cNvPr id="0" name=""/>
        <dsp:cNvSpPr/>
      </dsp:nvSpPr>
      <dsp:spPr>
        <a:xfrm>
          <a:off x="0" y="4428507"/>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30753-B493-4940-8BDF-85F70BEA3888}">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VGG 19</a:t>
          </a:r>
        </a:p>
      </dsp:txBody>
      <dsp:txXfrm>
        <a:off x="0" y="4428507"/>
        <a:ext cx="6900512" cy="1106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424F5-F347-40F7-8279-736E398EFA57}">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8F04FE-2434-4AD8-999C-4BE7B0E1653B}">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100000"/>
            </a:lnSpc>
            <a:spcBef>
              <a:spcPct val="0"/>
            </a:spcBef>
            <a:spcAft>
              <a:spcPct val="35000"/>
            </a:spcAft>
            <a:buNone/>
          </a:pPr>
          <a:r>
            <a:rPr lang="en-US" sz="4000" kern="1200">
              <a:latin typeface="Avenir Next LT Pro"/>
            </a:rPr>
            <a:t>Introduction</a:t>
          </a:r>
          <a:r>
            <a:rPr lang="en-US" sz="4000" kern="1200"/>
            <a:t> </a:t>
          </a:r>
        </a:p>
      </dsp:txBody>
      <dsp:txXfrm>
        <a:off x="0" y="2703"/>
        <a:ext cx="6900512" cy="921789"/>
      </dsp:txXfrm>
    </dsp:sp>
    <dsp:sp modelId="{FD9B81F9-9916-47A2-B043-DF1C24F6BF20}">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64EF3-9780-44C1-A332-71D433590A0A}">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100000"/>
            </a:lnSpc>
            <a:spcBef>
              <a:spcPct val="0"/>
            </a:spcBef>
            <a:spcAft>
              <a:spcPct val="35000"/>
            </a:spcAft>
            <a:buNone/>
          </a:pPr>
          <a:r>
            <a:rPr lang="en-US" sz="4000" kern="1200"/>
            <a:t>Scope of Project</a:t>
          </a:r>
        </a:p>
      </dsp:txBody>
      <dsp:txXfrm>
        <a:off x="0" y="924492"/>
        <a:ext cx="6900512" cy="921789"/>
      </dsp:txXfrm>
    </dsp:sp>
    <dsp:sp modelId="{AE0A8333-9D07-4FD4-9CB9-F5F9C81B464C}">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6D3672-074F-4C71-87BC-9582915E384C}">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b="0" kern="1200">
              <a:latin typeface="Avenir Next LT Pro"/>
            </a:rPr>
            <a:t>Problem Background</a:t>
          </a:r>
        </a:p>
      </dsp:txBody>
      <dsp:txXfrm>
        <a:off x="0" y="1846281"/>
        <a:ext cx="6900512" cy="921789"/>
      </dsp:txXfrm>
    </dsp:sp>
    <dsp:sp modelId="{D798B704-BA8D-4653-8BAE-FDD8D9442898}">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E0FF8-B7A5-4126-A034-9E91E10FA410}">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100000"/>
            </a:lnSpc>
            <a:spcBef>
              <a:spcPct val="0"/>
            </a:spcBef>
            <a:spcAft>
              <a:spcPct val="35000"/>
            </a:spcAft>
            <a:buNone/>
          </a:pPr>
          <a:r>
            <a:rPr lang="en-US" sz="4000" kern="1200"/>
            <a:t>Deep Learning Techniques </a:t>
          </a:r>
        </a:p>
      </dsp:txBody>
      <dsp:txXfrm>
        <a:off x="0" y="2768070"/>
        <a:ext cx="6900512" cy="921789"/>
      </dsp:txXfrm>
    </dsp:sp>
    <dsp:sp modelId="{F5BB14C9-1E12-40D9-A4C9-59629D59D74B}">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1422C-DE5B-4906-A717-D418534C6E25}">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rtl="0">
            <a:lnSpc>
              <a:spcPct val="90000"/>
            </a:lnSpc>
            <a:spcBef>
              <a:spcPct val="0"/>
            </a:spcBef>
            <a:spcAft>
              <a:spcPct val="35000"/>
            </a:spcAft>
            <a:buNone/>
          </a:pPr>
          <a:r>
            <a:rPr lang="en-US" sz="4000" kern="1200">
              <a:latin typeface="Avenir Next LT Pro"/>
            </a:rPr>
            <a:t>Experimental Results</a:t>
          </a:r>
          <a:endParaRPr lang="en-US" sz="4000" kern="1200"/>
        </a:p>
      </dsp:txBody>
      <dsp:txXfrm>
        <a:off x="0" y="3689859"/>
        <a:ext cx="6900512" cy="921789"/>
      </dsp:txXfrm>
    </dsp:sp>
    <dsp:sp modelId="{C8358AB4-3179-4C6A-AB43-C09F7B194A0F}">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DF37D-51D7-4472-A377-81CBB0B0368E}">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100000"/>
            </a:lnSpc>
            <a:spcBef>
              <a:spcPct val="0"/>
            </a:spcBef>
            <a:spcAft>
              <a:spcPct val="35000"/>
            </a:spcAft>
            <a:buNone/>
          </a:pPr>
          <a:r>
            <a:rPr lang="en-US" sz="4000" kern="1200"/>
            <a:t>Conclusion and Future Work</a:t>
          </a:r>
        </a:p>
      </dsp:txBody>
      <dsp:txXfrm>
        <a:off x="0" y="4611648"/>
        <a:ext cx="6900512" cy="921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6A518-42D3-4FEB-858A-C25FD0B41E93}">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BD194-E07B-40E9-BEEE-247B0A64B76B}">
      <dsp:nvSpPr>
        <dsp:cNvPr id="0" name=""/>
        <dsp:cNvSpPr/>
      </dsp:nvSpPr>
      <dsp:spPr>
        <a:xfrm>
          <a:off x="0" y="67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What is cancer ?</a:t>
          </a:r>
        </a:p>
      </dsp:txBody>
      <dsp:txXfrm>
        <a:off x="0" y="675"/>
        <a:ext cx="6900512" cy="614976"/>
      </dsp:txXfrm>
    </dsp:sp>
    <dsp:sp modelId="{1AA9D49E-EEA1-4EF9-95F7-7B4BC0A66041}">
      <dsp:nvSpPr>
        <dsp:cNvPr id="0" name=""/>
        <dsp:cNvSpPr/>
      </dsp:nvSpPr>
      <dsp:spPr>
        <a:xfrm>
          <a:off x="0" y="615652"/>
          <a:ext cx="6900512" cy="0"/>
        </a:xfrm>
        <a:prstGeom prst="line">
          <a:avLst/>
        </a:prstGeom>
        <a:solidFill>
          <a:schemeClr val="accent2">
            <a:hueOff val="-2549999"/>
            <a:satOff val="-12500"/>
            <a:lumOff val="-662"/>
            <a:alphaOff val="0"/>
          </a:schemeClr>
        </a:solidFill>
        <a:ln w="12700" cap="flat" cmpd="sng" algn="ctr">
          <a:solidFill>
            <a:schemeClr val="accent2">
              <a:hueOff val="-2549999"/>
              <a:satOff val="-12500"/>
              <a:lumOff val="-6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045B3-88AE-489D-8155-C1254069BFAE}">
      <dsp:nvSpPr>
        <dsp:cNvPr id="0" name=""/>
        <dsp:cNvSpPr/>
      </dsp:nvSpPr>
      <dsp:spPr>
        <a:xfrm>
          <a:off x="0" y="61565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Normal vs cancerous cells</a:t>
          </a:r>
        </a:p>
      </dsp:txBody>
      <dsp:txXfrm>
        <a:off x="0" y="615652"/>
        <a:ext cx="6900512" cy="614976"/>
      </dsp:txXfrm>
    </dsp:sp>
    <dsp:sp modelId="{C7F27668-4A90-48A5-8E8F-D391325F3FB8}">
      <dsp:nvSpPr>
        <dsp:cNvPr id="0" name=""/>
        <dsp:cNvSpPr/>
      </dsp:nvSpPr>
      <dsp:spPr>
        <a:xfrm>
          <a:off x="0" y="1230628"/>
          <a:ext cx="6900512" cy="0"/>
        </a:xfrm>
        <a:prstGeom prst="line">
          <a:avLst/>
        </a:prstGeom>
        <a:solidFill>
          <a:schemeClr val="accent2">
            <a:hueOff val="-5099998"/>
            <a:satOff val="-25000"/>
            <a:lumOff val="-1324"/>
            <a:alphaOff val="0"/>
          </a:schemeClr>
        </a:solidFill>
        <a:ln w="12700" cap="flat" cmpd="sng" algn="ctr">
          <a:solidFill>
            <a:schemeClr val="accent2">
              <a:hueOff val="-5099998"/>
              <a:satOff val="-25000"/>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D4832E-BA6C-4223-8907-4B64155E8B14}">
      <dsp:nvSpPr>
        <dsp:cNvPr id="0" name=""/>
        <dsp:cNvSpPr/>
      </dsp:nvSpPr>
      <dsp:spPr>
        <a:xfrm>
          <a:off x="0" y="123062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Types of tumors</a:t>
          </a:r>
        </a:p>
      </dsp:txBody>
      <dsp:txXfrm>
        <a:off x="0" y="1230628"/>
        <a:ext cx="6900512" cy="614976"/>
      </dsp:txXfrm>
    </dsp:sp>
    <dsp:sp modelId="{D96FB1B8-E497-40BC-89D3-C3762EB750D1}">
      <dsp:nvSpPr>
        <dsp:cNvPr id="0" name=""/>
        <dsp:cNvSpPr/>
      </dsp:nvSpPr>
      <dsp:spPr>
        <a:xfrm>
          <a:off x="0" y="1845605"/>
          <a:ext cx="6900512" cy="0"/>
        </a:xfrm>
        <a:prstGeom prst="line">
          <a:avLst/>
        </a:prstGeom>
        <a:solidFill>
          <a:schemeClr val="accent2">
            <a:hueOff val="-7649997"/>
            <a:satOff val="-37500"/>
            <a:lumOff val="-1985"/>
            <a:alphaOff val="0"/>
          </a:schemeClr>
        </a:solidFill>
        <a:ln w="12700" cap="flat" cmpd="sng" algn="ctr">
          <a:solidFill>
            <a:schemeClr val="accent2">
              <a:hueOff val="-7649997"/>
              <a:satOff val="-37500"/>
              <a:lumOff val="-19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3AB2D9-FD3F-455A-AECC-927298067FF5}">
      <dsp:nvSpPr>
        <dsp:cNvPr id="0" name=""/>
        <dsp:cNvSpPr/>
      </dsp:nvSpPr>
      <dsp:spPr>
        <a:xfrm>
          <a:off x="0" y="184560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Scope of problem</a:t>
          </a:r>
        </a:p>
      </dsp:txBody>
      <dsp:txXfrm>
        <a:off x="0" y="1845605"/>
        <a:ext cx="6900512" cy="614976"/>
      </dsp:txXfrm>
    </dsp:sp>
    <dsp:sp modelId="{FEA0F59C-9776-4F1E-8207-DAA59C118755}">
      <dsp:nvSpPr>
        <dsp:cNvPr id="0" name=""/>
        <dsp:cNvSpPr/>
      </dsp:nvSpPr>
      <dsp:spPr>
        <a:xfrm>
          <a:off x="0" y="2460582"/>
          <a:ext cx="6900512" cy="0"/>
        </a:xfrm>
        <a:prstGeom prst="line">
          <a:avLst/>
        </a:prstGeom>
        <a:solidFill>
          <a:schemeClr val="accent2">
            <a:hueOff val="-10199996"/>
            <a:satOff val="-50000"/>
            <a:lumOff val="-2647"/>
            <a:alphaOff val="0"/>
          </a:schemeClr>
        </a:solidFill>
        <a:ln w="12700" cap="flat" cmpd="sng" algn="ctr">
          <a:solidFill>
            <a:schemeClr val="accent2">
              <a:hueOff val="-10199996"/>
              <a:satOff val="-5000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6492A-254B-4F34-A8DB-7CDDA4BF0153}">
      <dsp:nvSpPr>
        <dsp:cNvPr id="0" name=""/>
        <dsp:cNvSpPr/>
      </dsp:nvSpPr>
      <dsp:spPr>
        <a:xfrm>
          <a:off x="0" y="246058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a:t>Why </a:t>
          </a:r>
          <a:r>
            <a:rPr lang="en-US" sz="3200" kern="1200">
              <a:solidFill>
                <a:schemeClr val="tx1"/>
              </a:solidFill>
            </a:rPr>
            <a:t>breast cancer</a:t>
          </a:r>
          <a:r>
            <a:rPr lang="en-US" sz="3200" kern="1200">
              <a:solidFill>
                <a:schemeClr val="tx1"/>
              </a:solidFill>
              <a:latin typeface="Avenir Next LT Pro"/>
            </a:rPr>
            <a:t> ?</a:t>
          </a:r>
          <a:endParaRPr lang="en-US" sz="3200" kern="1200">
            <a:solidFill>
              <a:schemeClr val="tx1"/>
            </a:solidFill>
          </a:endParaRPr>
        </a:p>
      </dsp:txBody>
      <dsp:txXfrm>
        <a:off x="0" y="2460582"/>
        <a:ext cx="6900512" cy="614976"/>
      </dsp:txXfrm>
    </dsp:sp>
    <dsp:sp modelId="{6B7970F0-2711-4B21-B9CE-73D819B2A358}">
      <dsp:nvSpPr>
        <dsp:cNvPr id="0" name=""/>
        <dsp:cNvSpPr/>
      </dsp:nvSpPr>
      <dsp:spPr>
        <a:xfrm>
          <a:off x="0" y="3075558"/>
          <a:ext cx="6900512" cy="0"/>
        </a:xfrm>
        <a:prstGeom prst="line">
          <a:avLst/>
        </a:prstGeom>
        <a:solidFill>
          <a:schemeClr val="accent2">
            <a:hueOff val="-12749995"/>
            <a:satOff val="-62500"/>
            <a:lumOff val="-3309"/>
            <a:alphaOff val="0"/>
          </a:schemeClr>
        </a:solidFill>
        <a:ln w="12700" cap="flat" cmpd="sng" algn="ctr">
          <a:solidFill>
            <a:schemeClr val="accent2">
              <a:hueOff val="-12749995"/>
              <a:satOff val="-62500"/>
              <a:lumOff val="-33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BF501-1184-49DC-8314-75DD48EC0ACD}">
      <dsp:nvSpPr>
        <dsp:cNvPr id="0" name=""/>
        <dsp:cNvSpPr/>
      </dsp:nvSpPr>
      <dsp:spPr>
        <a:xfrm>
          <a:off x="0" y="307555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Breast anatomy</a:t>
          </a:r>
        </a:p>
      </dsp:txBody>
      <dsp:txXfrm>
        <a:off x="0" y="3075558"/>
        <a:ext cx="6900512" cy="614976"/>
      </dsp:txXfrm>
    </dsp:sp>
    <dsp:sp modelId="{AF2658E5-50DB-45BF-AC51-A6A18461BC86}">
      <dsp:nvSpPr>
        <dsp:cNvPr id="0" name=""/>
        <dsp:cNvSpPr/>
      </dsp:nvSpPr>
      <dsp:spPr>
        <a:xfrm>
          <a:off x="0" y="3690535"/>
          <a:ext cx="6900512" cy="0"/>
        </a:xfrm>
        <a:prstGeom prst="line">
          <a:avLst/>
        </a:prstGeom>
        <a:solidFill>
          <a:schemeClr val="accent2">
            <a:hueOff val="-15299995"/>
            <a:satOff val="-75000"/>
            <a:lumOff val="-3971"/>
            <a:alphaOff val="0"/>
          </a:schemeClr>
        </a:solidFill>
        <a:ln w="12700" cap="flat" cmpd="sng" algn="ctr">
          <a:solidFill>
            <a:schemeClr val="accent2">
              <a:hueOff val="-15299995"/>
              <a:satOff val="-75000"/>
              <a:lumOff val="-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FB4CA-3158-4000-858B-5B788ADBEFF7}">
      <dsp:nvSpPr>
        <dsp:cNvPr id="0" name=""/>
        <dsp:cNvSpPr/>
      </dsp:nvSpPr>
      <dsp:spPr>
        <a:xfrm>
          <a:off x="0" y="3690535"/>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Types of breast cancer</a:t>
          </a:r>
        </a:p>
      </dsp:txBody>
      <dsp:txXfrm>
        <a:off x="0" y="3690535"/>
        <a:ext cx="6900512" cy="614976"/>
      </dsp:txXfrm>
    </dsp:sp>
    <dsp:sp modelId="{152BF5EC-B754-4B9F-8304-86D66B375EA0}">
      <dsp:nvSpPr>
        <dsp:cNvPr id="0" name=""/>
        <dsp:cNvSpPr/>
      </dsp:nvSpPr>
      <dsp:spPr>
        <a:xfrm>
          <a:off x="0" y="4305512"/>
          <a:ext cx="6900512" cy="0"/>
        </a:xfrm>
        <a:prstGeom prst="line">
          <a:avLst/>
        </a:prstGeom>
        <a:solidFill>
          <a:schemeClr val="accent2">
            <a:hueOff val="-17849993"/>
            <a:satOff val="-87500"/>
            <a:lumOff val="-4632"/>
            <a:alphaOff val="0"/>
          </a:schemeClr>
        </a:solidFill>
        <a:ln w="12700" cap="flat" cmpd="sng" algn="ctr">
          <a:solidFill>
            <a:schemeClr val="accent2">
              <a:hueOff val="-17849993"/>
              <a:satOff val="-87500"/>
              <a:lumOff val="-46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5A4E1-3B5A-4663-8503-AF59527A521F}">
      <dsp:nvSpPr>
        <dsp:cNvPr id="0" name=""/>
        <dsp:cNvSpPr/>
      </dsp:nvSpPr>
      <dsp:spPr>
        <a:xfrm>
          <a:off x="0" y="4305512"/>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Breast cancer stages</a:t>
          </a:r>
        </a:p>
      </dsp:txBody>
      <dsp:txXfrm>
        <a:off x="0" y="4305512"/>
        <a:ext cx="6900512" cy="614976"/>
      </dsp:txXfrm>
    </dsp:sp>
    <dsp:sp modelId="{42AABE66-6F25-44C4-B289-90648290A766}">
      <dsp:nvSpPr>
        <dsp:cNvPr id="0" name=""/>
        <dsp:cNvSpPr/>
      </dsp:nvSpPr>
      <dsp:spPr>
        <a:xfrm>
          <a:off x="0" y="4920488"/>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C67F7-9E80-45A7-9A5B-5A9045808955}">
      <dsp:nvSpPr>
        <dsp:cNvPr id="0" name=""/>
        <dsp:cNvSpPr/>
      </dsp:nvSpPr>
      <dsp:spPr>
        <a:xfrm>
          <a:off x="0" y="4920488"/>
          <a:ext cx="6900512" cy="61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Breast cancer Imaging</a:t>
          </a:r>
        </a:p>
      </dsp:txBody>
      <dsp:txXfrm>
        <a:off x="0" y="4920488"/>
        <a:ext cx="6900512" cy="6149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927DD-2E73-4D9F-950B-4F8E0007713E}">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4E42B-5E19-4DA3-A0B3-422D1C3E410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a:t>CAD System</a:t>
          </a:r>
        </a:p>
      </dsp:txBody>
      <dsp:txXfrm>
        <a:off x="0" y="2703"/>
        <a:ext cx="6900512" cy="1843578"/>
      </dsp:txXfrm>
    </dsp:sp>
    <dsp:sp modelId="{52F7A5FD-16D2-4917-A2B4-6206107F9070}">
      <dsp:nvSpPr>
        <dsp:cNvPr id="0" name=""/>
        <dsp:cNvSpPr/>
      </dsp:nvSpPr>
      <dsp:spPr>
        <a:xfrm>
          <a:off x="0" y="1846281"/>
          <a:ext cx="6900512" cy="0"/>
        </a:xfrm>
        <a:prstGeom prst="line">
          <a:avLst/>
        </a:prstGeom>
        <a:solidFill>
          <a:schemeClr val="accent2">
            <a:hueOff val="-10199996"/>
            <a:satOff val="-50000"/>
            <a:lumOff val="-2647"/>
            <a:alphaOff val="0"/>
          </a:schemeClr>
        </a:solidFill>
        <a:ln w="12700" cap="flat" cmpd="sng" algn="ctr">
          <a:solidFill>
            <a:schemeClr val="accent2">
              <a:hueOff val="-10199996"/>
              <a:satOff val="-5000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B83FE-E30B-4FCE-A112-06A5621C4CE9}">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a:t>CAD Goals </a:t>
          </a:r>
        </a:p>
      </dsp:txBody>
      <dsp:txXfrm>
        <a:off x="0" y="1846281"/>
        <a:ext cx="6900512" cy="1843578"/>
      </dsp:txXfrm>
    </dsp:sp>
    <dsp:sp modelId="{A4B6578D-F2CD-4793-A33F-2837A13FB836}">
      <dsp:nvSpPr>
        <dsp:cNvPr id="0" name=""/>
        <dsp:cNvSpPr/>
      </dsp:nvSpPr>
      <dsp:spPr>
        <a:xfrm>
          <a:off x="0" y="3689859"/>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FF4C3F-7FAA-48ED-83B7-92FA47DD5F84}">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a:t>CAD Methodology</a:t>
          </a:r>
        </a:p>
      </dsp:txBody>
      <dsp:txXfrm>
        <a:off x="0" y="3689859"/>
        <a:ext cx="6900512" cy="18435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43817-C3DC-4CCA-9EA1-2B61E3690BBB}">
      <dsp:nvSpPr>
        <dsp:cNvPr id="0" name=""/>
        <dsp:cNvSpPr/>
      </dsp:nvSpPr>
      <dsp:spPr>
        <a:xfrm>
          <a:off x="679050" y="264437"/>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17A71-53C3-4E64-B24A-E7D90C957C98}">
      <dsp:nvSpPr>
        <dsp:cNvPr id="0" name=""/>
        <dsp:cNvSpPr/>
      </dsp:nvSpPr>
      <dsp:spPr>
        <a:xfrm>
          <a:off x="1081237" y="6666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ADBD6-DFE3-4D4C-B26D-821D7E5A0450}">
      <dsp:nvSpPr>
        <dsp:cNvPr id="0" name=""/>
        <dsp:cNvSpPr/>
      </dsp:nvSpPr>
      <dsp:spPr>
        <a:xfrm>
          <a:off x="75768" y="2739438"/>
          <a:ext cx="30937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Improving radiologists’ performance </a:t>
          </a:r>
        </a:p>
      </dsp:txBody>
      <dsp:txXfrm>
        <a:off x="75768" y="2739438"/>
        <a:ext cx="3093750" cy="945000"/>
      </dsp:txXfrm>
    </dsp:sp>
    <dsp:sp modelId="{6EC855B7-F646-4C2F-98A2-261D0AABF0B4}">
      <dsp:nvSpPr>
        <dsp:cNvPr id="0" name=""/>
        <dsp:cNvSpPr/>
      </dsp:nvSpPr>
      <dsp:spPr>
        <a:xfrm>
          <a:off x="4314206" y="264437"/>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A0BDA-FBD5-4263-B238-07D65B41D688}">
      <dsp:nvSpPr>
        <dsp:cNvPr id="0" name=""/>
        <dsp:cNvSpPr/>
      </dsp:nvSpPr>
      <dsp:spPr>
        <a:xfrm>
          <a:off x="4716393" y="6666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F2B24-F971-4AC9-BA1D-44A4C867B396}">
      <dsp:nvSpPr>
        <dsp:cNvPr id="0" name=""/>
        <dsp:cNvSpPr/>
      </dsp:nvSpPr>
      <dsp:spPr>
        <a:xfrm>
          <a:off x="3710925" y="2739438"/>
          <a:ext cx="30937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Reduce intra- and inter-variability of radiologists </a:t>
          </a:r>
        </a:p>
      </dsp:txBody>
      <dsp:txXfrm>
        <a:off x="3710925" y="2739438"/>
        <a:ext cx="3093750" cy="945000"/>
      </dsp:txXfrm>
    </dsp:sp>
    <dsp:sp modelId="{62A3A82A-997C-45C8-A22D-96CFD667A94A}">
      <dsp:nvSpPr>
        <dsp:cNvPr id="0" name=""/>
        <dsp:cNvSpPr/>
      </dsp:nvSpPr>
      <dsp:spPr>
        <a:xfrm>
          <a:off x="7949362" y="264437"/>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9E596-13FD-4A21-B78D-F0AC2018E5FB}">
      <dsp:nvSpPr>
        <dsp:cNvPr id="0" name=""/>
        <dsp:cNvSpPr/>
      </dsp:nvSpPr>
      <dsp:spPr>
        <a:xfrm>
          <a:off x="8351550" y="6666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922009-A2EC-4E0B-9AE4-37ADE6821751}">
      <dsp:nvSpPr>
        <dsp:cNvPr id="0" name=""/>
        <dsp:cNvSpPr/>
      </dsp:nvSpPr>
      <dsp:spPr>
        <a:xfrm>
          <a:off x="7346081" y="2739438"/>
          <a:ext cx="309375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improve radiologists’ productivity </a:t>
          </a:r>
        </a:p>
      </dsp:txBody>
      <dsp:txXfrm>
        <a:off x="7346081" y="2739438"/>
        <a:ext cx="3093750" cy="94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4A50C-2D9B-48ED-93BD-993A80130060}">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B1520-670C-4F01-8BE6-23DA55927CA7}">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Deep Learning</a:t>
          </a:r>
        </a:p>
      </dsp:txBody>
      <dsp:txXfrm>
        <a:off x="0" y="0"/>
        <a:ext cx="6900512" cy="1384035"/>
      </dsp:txXfrm>
    </dsp:sp>
    <dsp:sp modelId="{2F939128-A59F-410A-BC0A-901D0E164667}">
      <dsp:nvSpPr>
        <dsp:cNvPr id="0" name=""/>
        <dsp:cNvSpPr/>
      </dsp:nvSpPr>
      <dsp:spPr>
        <a:xfrm>
          <a:off x="0" y="1384035"/>
          <a:ext cx="6900512" cy="0"/>
        </a:xfrm>
        <a:prstGeom prst="line">
          <a:avLst/>
        </a:prstGeom>
        <a:solidFill>
          <a:schemeClr val="accent2">
            <a:hueOff val="-6799998"/>
            <a:satOff val="-33333"/>
            <a:lumOff val="-1765"/>
            <a:alphaOff val="0"/>
          </a:schemeClr>
        </a:solidFill>
        <a:ln w="12700" cap="flat" cmpd="sng" algn="ctr">
          <a:solidFill>
            <a:schemeClr val="accent2">
              <a:hueOff val="-6799998"/>
              <a:satOff val="-33333"/>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A540B-7A96-4FE5-BDD6-C6DC2BECBEF7}">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Why Deep Learning ?</a:t>
          </a:r>
        </a:p>
      </dsp:txBody>
      <dsp:txXfrm>
        <a:off x="0" y="1384035"/>
        <a:ext cx="6900512" cy="1384035"/>
      </dsp:txXfrm>
    </dsp:sp>
    <dsp:sp modelId="{9207169A-9740-4084-8940-594F4CCABDAC}">
      <dsp:nvSpPr>
        <dsp:cNvPr id="0" name=""/>
        <dsp:cNvSpPr/>
      </dsp:nvSpPr>
      <dsp:spPr>
        <a:xfrm>
          <a:off x="0" y="2768070"/>
          <a:ext cx="6900512" cy="0"/>
        </a:xfrm>
        <a:prstGeom prst="line">
          <a:avLst/>
        </a:prstGeom>
        <a:solidFill>
          <a:schemeClr val="accent2">
            <a:hueOff val="-13599996"/>
            <a:satOff val="-66667"/>
            <a:lumOff val="-3529"/>
            <a:alphaOff val="0"/>
          </a:schemeClr>
        </a:solidFill>
        <a:ln w="12700" cap="flat" cmpd="sng" algn="ctr">
          <a:solidFill>
            <a:schemeClr val="accent2">
              <a:hueOff val="-13599996"/>
              <a:satOff val="-66667"/>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35BAF-0802-4863-AE48-01D4E41CD900}">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Deep Learning Workflow</a:t>
          </a:r>
        </a:p>
      </dsp:txBody>
      <dsp:txXfrm>
        <a:off x="0" y="2768070"/>
        <a:ext cx="6900512" cy="1384035"/>
      </dsp:txXfrm>
    </dsp:sp>
    <dsp:sp modelId="{FFF915E9-23E1-4C0A-A831-C5A7B1443139}">
      <dsp:nvSpPr>
        <dsp:cNvPr id="0" name=""/>
        <dsp:cNvSpPr/>
      </dsp:nvSpPr>
      <dsp:spPr>
        <a:xfrm>
          <a:off x="0" y="4152105"/>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2C558-55A5-473B-B992-580E6DF88ECD}">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a:t>CNN</a:t>
          </a:r>
        </a:p>
      </dsp:txBody>
      <dsp:txXfrm>
        <a:off x="0" y="4152105"/>
        <a:ext cx="6900512" cy="1384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90489-AA67-4BC6-ABF8-2E6DBEE63011}">
      <dsp:nvSpPr>
        <dsp:cNvPr id="0" name=""/>
        <dsp:cNvSpPr/>
      </dsp:nvSpPr>
      <dsp:spPr>
        <a:xfrm>
          <a:off x="292490" y="1087834"/>
          <a:ext cx="3263503" cy="3263503"/>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7CEEEEE2-F561-4C98-861E-B431B7C12F43}">
      <dsp:nvSpPr>
        <dsp:cNvPr id="0" name=""/>
        <dsp:cNvSpPr/>
      </dsp:nvSpPr>
      <dsp:spPr>
        <a:xfrm>
          <a:off x="945191" y="1740535"/>
          <a:ext cx="1958102" cy="1958102"/>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4305E05F-25BE-421E-83B4-D134914CC466}">
      <dsp:nvSpPr>
        <dsp:cNvPr id="0" name=""/>
        <dsp:cNvSpPr/>
      </dsp:nvSpPr>
      <dsp:spPr>
        <a:xfrm>
          <a:off x="1597892" y="2393235"/>
          <a:ext cx="652700" cy="652700"/>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B5D9561-84CE-48E7-9E36-B87B6067E755}">
      <dsp:nvSpPr>
        <dsp:cNvPr id="0" name=""/>
        <dsp:cNvSpPr/>
      </dsp:nvSpPr>
      <dsp:spPr>
        <a:xfrm>
          <a:off x="4099911" y="0"/>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36830" rIns="36830" bIns="36830" numCol="1" spcCol="1270" anchor="ctr" anchorCtr="0">
          <a:noAutofit/>
        </a:bodyPr>
        <a:lstStyle/>
        <a:p>
          <a:pPr marL="0" lvl="0" indent="0" algn="l" defTabSz="1289050">
            <a:lnSpc>
              <a:spcPct val="90000"/>
            </a:lnSpc>
            <a:spcBef>
              <a:spcPct val="0"/>
            </a:spcBef>
            <a:spcAft>
              <a:spcPct val="35000"/>
            </a:spcAft>
            <a:buNone/>
          </a:pPr>
          <a:r>
            <a:rPr lang="en-US" sz="2900" kern="1200"/>
            <a:t>weights</a:t>
          </a:r>
        </a:p>
      </dsp:txBody>
      <dsp:txXfrm>
        <a:off x="4099911" y="0"/>
        <a:ext cx="1631751" cy="951855"/>
      </dsp:txXfrm>
    </dsp:sp>
    <dsp:sp modelId="{291255BB-181A-47EE-BFFD-A93D441E9059}">
      <dsp:nvSpPr>
        <dsp:cNvPr id="0" name=""/>
        <dsp:cNvSpPr/>
      </dsp:nvSpPr>
      <dsp:spPr>
        <a:xfrm>
          <a:off x="3691973" y="475927"/>
          <a:ext cx="40793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0B2D821F-5B79-497F-AED9-FCA099F98EB4}">
      <dsp:nvSpPr>
        <dsp:cNvPr id="0" name=""/>
        <dsp:cNvSpPr/>
      </dsp:nvSpPr>
      <dsp:spPr>
        <a:xfrm rot="5400000">
          <a:off x="1685734" y="714979"/>
          <a:ext cx="2243114" cy="1766099"/>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8B7AA968-9FE1-4B90-9851-28B7A12A7C42}">
      <dsp:nvSpPr>
        <dsp:cNvPr id="0" name=""/>
        <dsp:cNvSpPr/>
      </dsp:nvSpPr>
      <dsp:spPr>
        <a:xfrm>
          <a:off x="4099911" y="951855"/>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36830" rIns="36830" bIns="36830" numCol="1" spcCol="1270" anchor="ctr" anchorCtr="0">
          <a:noAutofit/>
        </a:bodyPr>
        <a:lstStyle/>
        <a:p>
          <a:pPr marL="0" lvl="0" indent="0" algn="l" defTabSz="1289050">
            <a:lnSpc>
              <a:spcPct val="90000"/>
            </a:lnSpc>
            <a:spcBef>
              <a:spcPct val="0"/>
            </a:spcBef>
            <a:spcAft>
              <a:spcPct val="35000"/>
            </a:spcAft>
            <a:buNone/>
          </a:pPr>
          <a:r>
            <a:rPr lang="en-US" sz="2900" kern="1200"/>
            <a:t>neurons</a:t>
          </a:r>
        </a:p>
      </dsp:txBody>
      <dsp:txXfrm>
        <a:off x="4099911" y="951855"/>
        <a:ext cx="1631751" cy="951855"/>
      </dsp:txXfrm>
    </dsp:sp>
    <dsp:sp modelId="{898F9A5E-C16A-4965-93D7-F59DA9F9648B}">
      <dsp:nvSpPr>
        <dsp:cNvPr id="0" name=""/>
        <dsp:cNvSpPr/>
      </dsp:nvSpPr>
      <dsp:spPr>
        <a:xfrm>
          <a:off x="3691973" y="1427782"/>
          <a:ext cx="40793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C21013F1-BFD6-4079-B4F8-6059CC027FB9}">
      <dsp:nvSpPr>
        <dsp:cNvPr id="0" name=""/>
        <dsp:cNvSpPr/>
      </dsp:nvSpPr>
      <dsp:spPr>
        <a:xfrm rot="5400000">
          <a:off x="2167210" y="1651985"/>
          <a:ext cx="1747932" cy="129833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5427D53F-4E63-4EFD-ABD5-2283F8BB3870}">
      <dsp:nvSpPr>
        <dsp:cNvPr id="0" name=""/>
        <dsp:cNvSpPr/>
      </dsp:nvSpPr>
      <dsp:spPr>
        <a:xfrm>
          <a:off x="4099911" y="1903710"/>
          <a:ext cx="1631751" cy="95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36830" rIns="36830" bIns="36830" numCol="1" spcCol="1270" anchor="ctr" anchorCtr="0">
          <a:noAutofit/>
        </a:bodyPr>
        <a:lstStyle/>
        <a:p>
          <a:pPr marL="0" lvl="0" indent="0" algn="l" defTabSz="1289050">
            <a:lnSpc>
              <a:spcPct val="90000"/>
            </a:lnSpc>
            <a:spcBef>
              <a:spcPct val="0"/>
            </a:spcBef>
            <a:spcAft>
              <a:spcPct val="35000"/>
            </a:spcAft>
            <a:buNone/>
          </a:pPr>
          <a:r>
            <a:rPr lang="en-US" sz="2900" kern="1200"/>
            <a:t>layers</a:t>
          </a:r>
        </a:p>
      </dsp:txBody>
      <dsp:txXfrm>
        <a:off x="4099911" y="1903710"/>
        <a:ext cx="1631751" cy="951855"/>
      </dsp:txXfrm>
    </dsp:sp>
    <dsp:sp modelId="{112E12DF-79F2-4A5F-A2B9-FF01B949DF15}">
      <dsp:nvSpPr>
        <dsp:cNvPr id="0" name=""/>
        <dsp:cNvSpPr/>
      </dsp:nvSpPr>
      <dsp:spPr>
        <a:xfrm>
          <a:off x="3691973" y="2379637"/>
          <a:ext cx="40793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580CF2A7-F463-45D9-8D5F-F6EE81EFAC54}">
      <dsp:nvSpPr>
        <dsp:cNvPr id="0" name=""/>
        <dsp:cNvSpPr/>
      </dsp:nvSpPr>
      <dsp:spPr>
        <a:xfrm rot="5400000">
          <a:off x="2649284" y="2588230"/>
          <a:ext cx="1248834" cy="83056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DE42C-5066-4F3C-8BE1-62B17EF9F343}">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DC7D4-D3ED-485C-9B34-774673055CB5}">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en-US" sz="5900" kern="1200"/>
            <a:t>Transfer Learning</a:t>
          </a:r>
        </a:p>
      </dsp:txBody>
      <dsp:txXfrm>
        <a:off x="0" y="0"/>
        <a:ext cx="6900512" cy="1384035"/>
      </dsp:txXfrm>
    </dsp:sp>
    <dsp:sp modelId="{F867952E-FCED-4D5C-AFE0-6674AFF80C56}">
      <dsp:nvSpPr>
        <dsp:cNvPr id="0" name=""/>
        <dsp:cNvSpPr/>
      </dsp:nvSpPr>
      <dsp:spPr>
        <a:xfrm>
          <a:off x="0" y="1384035"/>
          <a:ext cx="6900512" cy="0"/>
        </a:xfrm>
        <a:prstGeom prst="line">
          <a:avLst/>
        </a:prstGeom>
        <a:solidFill>
          <a:schemeClr val="accent2">
            <a:hueOff val="-6799998"/>
            <a:satOff val="-33333"/>
            <a:lumOff val="-1765"/>
            <a:alphaOff val="0"/>
          </a:schemeClr>
        </a:solidFill>
        <a:ln w="12700" cap="flat" cmpd="sng" algn="ctr">
          <a:solidFill>
            <a:schemeClr val="accent2">
              <a:hueOff val="-6799998"/>
              <a:satOff val="-33333"/>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319CF-A9CB-493E-B72B-A637B6AD1108}">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en-US" sz="5900" kern="1200"/>
            <a:t>Use Cases</a:t>
          </a:r>
        </a:p>
      </dsp:txBody>
      <dsp:txXfrm>
        <a:off x="0" y="1384035"/>
        <a:ext cx="6900512" cy="1384035"/>
      </dsp:txXfrm>
    </dsp:sp>
    <dsp:sp modelId="{C59EACC3-0080-4B63-99C1-35AD72B95007}">
      <dsp:nvSpPr>
        <dsp:cNvPr id="0" name=""/>
        <dsp:cNvSpPr/>
      </dsp:nvSpPr>
      <dsp:spPr>
        <a:xfrm>
          <a:off x="0" y="2768070"/>
          <a:ext cx="6900512" cy="0"/>
        </a:xfrm>
        <a:prstGeom prst="line">
          <a:avLst/>
        </a:prstGeom>
        <a:solidFill>
          <a:schemeClr val="accent2">
            <a:hueOff val="-13599996"/>
            <a:satOff val="-66667"/>
            <a:lumOff val="-3529"/>
            <a:alphaOff val="0"/>
          </a:schemeClr>
        </a:solidFill>
        <a:ln w="12700" cap="flat" cmpd="sng" algn="ctr">
          <a:solidFill>
            <a:schemeClr val="accent2">
              <a:hueOff val="-13599996"/>
              <a:satOff val="-66667"/>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D93FA0-2E57-4CB1-90C6-93C088C4D5CE}">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en-US" sz="5900" kern="1200"/>
            <a:t>Approaches </a:t>
          </a:r>
        </a:p>
      </dsp:txBody>
      <dsp:txXfrm>
        <a:off x="0" y="2768070"/>
        <a:ext cx="6900512" cy="1384035"/>
      </dsp:txXfrm>
    </dsp:sp>
    <dsp:sp modelId="{DE808DFA-A9E3-42C3-8DE5-33208C8D6550}">
      <dsp:nvSpPr>
        <dsp:cNvPr id="0" name=""/>
        <dsp:cNvSpPr/>
      </dsp:nvSpPr>
      <dsp:spPr>
        <a:xfrm>
          <a:off x="0" y="4152105"/>
          <a:ext cx="6900512" cy="0"/>
        </a:xfrm>
        <a:prstGeom prst="line">
          <a:avLst/>
        </a:prstGeom>
        <a:solidFill>
          <a:schemeClr val="accent2">
            <a:hueOff val="-20399993"/>
            <a:satOff val="-100000"/>
            <a:lumOff val="-5294"/>
            <a:alphaOff val="0"/>
          </a:schemeClr>
        </a:solidFill>
        <a:ln w="12700" cap="flat" cmpd="sng" algn="ctr">
          <a:solidFill>
            <a:schemeClr val="accent2">
              <a:hueOff val="-20399993"/>
              <a:satOff val="-100000"/>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3E151-C7FA-4DFC-82A2-3063BEDB3F0F}">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en-US" sz="5900" kern="1200"/>
            <a:t>Pretrained Models </a:t>
          </a:r>
        </a:p>
      </dsp:txBody>
      <dsp:txXfrm>
        <a:off x="0" y="4152105"/>
        <a:ext cx="6900512" cy="13840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03AA3-F9A1-446B-B417-ACF21B6BCA19}">
      <dsp:nvSpPr>
        <dsp:cNvPr id="0" name=""/>
        <dsp:cNvSpPr/>
      </dsp:nvSpPr>
      <dsp:spPr>
        <a:xfrm>
          <a:off x="0" y="594"/>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D07BE9-4EFF-467A-B783-72F1E9527F31}">
      <dsp:nvSpPr>
        <dsp:cNvPr id="0" name=""/>
        <dsp:cNvSpPr/>
      </dsp:nvSpPr>
      <dsp:spPr>
        <a:xfrm>
          <a:off x="421117" y="313822"/>
          <a:ext cx="765668" cy="7656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9C115-20D1-4E31-A1DB-56CFDB56F03F}">
      <dsp:nvSpPr>
        <dsp:cNvPr id="0" name=""/>
        <dsp:cNvSpPr/>
      </dsp:nvSpPr>
      <dsp:spPr>
        <a:xfrm>
          <a:off x="1607903" y="594"/>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Both tasks have the same input format.</a:t>
          </a:r>
        </a:p>
      </dsp:txBody>
      <dsp:txXfrm>
        <a:off x="1607903" y="594"/>
        <a:ext cx="4564296" cy="1392124"/>
      </dsp:txXfrm>
    </dsp:sp>
    <dsp:sp modelId="{67290AAE-3A7E-4A5D-A70B-2F309D0CDBE8}">
      <dsp:nvSpPr>
        <dsp:cNvPr id="0" name=""/>
        <dsp:cNvSpPr/>
      </dsp:nvSpPr>
      <dsp:spPr>
        <a:xfrm>
          <a:off x="0" y="1740750"/>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1C49F-78BA-4FFC-BCFF-8388D16DFDB7}">
      <dsp:nvSpPr>
        <dsp:cNvPr id="0" name=""/>
        <dsp:cNvSpPr/>
      </dsp:nvSpPr>
      <dsp:spPr>
        <a:xfrm>
          <a:off x="421117" y="2053978"/>
          <a:ext cx="765668" cy="7656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892623-9EAD-4262-A496-39835FC7532C}">
      <dsp:nvSpPr>
        <dsp:cNvPr id="0" name=""/>
        <dsp:cNvSpPr/>
      </dsp:nvSpPr>
      <dsp:spPr>
        <a:xfrm>
          <a:off x="1607903" y="1740750"/>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More </a:t>
          </a:r>
          <a:r>
            <a:rPr lang="en-US" sz="2300" b="0" kern="1200">
              <a:latin typeface="Posterama"/>
            </a:rPr>
            <a:t>data</a:t>
          </a:r>
          <a:r>
            <a:rPr lang="en-US" sz="2300" kern="1200"/>
            <a:t> for Task A than Task B (newer problem with relatively less data).</a:t>
          </a:r>
        </a:p>
      </dsp:txBody>
      <dsp:txXfrm>
        <a:off x="1607903" y="1740750"/>
        <a:ext cx="4564296" cy="1392124"/>
      </dsp:txXfrm>
    </dsp:sp>
    <dsp:sp modelId="{DFC213AD-48BC-4470-B699-E009905318EB}">
      <dsp:nvSpPr>
        <dsp:cNvPr id="0" name=""/>
        <dsp:cNvSpPr/>
      </dsp:nvSpPr>
      <dsp:spPr>
        <a:xfrm>
          <a:off x="0" y="3480905"/>
          <a:ext cx="6172199" cy="13921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8530B-F1FB-4FCF-BABD-327A3D89099B}">
      <dsp:nvSpPr>
        <dsp:cNvPr id="0" name=""/>
        <dsp:cNvSpPr/>
      </dsp:nvSpPr>
      <dsp:spPr>
        <a:xfrm>
          <a:off x="421117" y="3794133"/>
          <a:ext cx="765668" cy="765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B0DE2-3CE3-46ED-9549-D2EEA33C15ED}">
      <dsp:nvSpPr>
        <dsp:cNvPr id="0" name=""/>
        <dsp:cNvSpPr/>
      </dsp:nvSpPr>
      <dsp:spPr>
        <a:xfrm>
          <a:off x="1607903" y="3480905"/>
          <a:ext cx="4564296" cy="139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333" tIns="147333" rIns="147333" bIns="147333" numCol="1" spcCol="1270" anchor="ctr" anchorCtr="0">
          <a:noAutofit/>
        </a:bodyPr>
        <a:lstStyle/>
        <a:p>
          <a:pPr marL="0" lvl="0" indent="0" algn="l" defTabSz="1022350">
            <a:lnSpc>
              <a:spcPct val="100000"/>
            </a:lnSpc>
            <a:spcBef>
              <a:spcPct val="0"/>
            </a:spcBef>
            <a:spcAft>
              <a:spcPct val="35000"/>
            </a:spcAft>
            <a:buNone/>
          </a:pPr>
          <a:r>
            <a:rPr lang="en-US" sz="2300" kern="1200"/>
            <a:t>Low level features from Task A could be helpful for learning in Task B.</a:t>
          </a:r>
        </a:p>
      </dsp:txBody>
      <dsp:txXfrm>
        <a:off x="1607903" y="3480905"/>
        <a:ext cx="4564296" cy="139212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5B45A-AD2E-49DE-BCB2-37A8EDF67D28}" type="datetimeFigureOut">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B7935-F02D-4DE8-9F38-7F4EBB38E16C}" type="slidenum">
              <a:t>‹#›</a:t>
            </a:fld>
            <a:endParaRPr lang="en-US"/>
          </a:p>
        </p:txBody>
      </p:sp>
    </p:spTree>
    <p:extLst>
      <p:ext uri="{BB962C8B-B14F-4D97-AF65-F5344CB8AC3E}">
        <p14:creationId xmlns:p14="http://schemas.microsoft.com/office/powerpoint/2010/main" val="1198738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ionalbreastcancer.org/breast-tumo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3</a:t>
            </a:fld>
            <a:endParaRPr lang="en-US"/>
          </a:p>
        </p:txBody>
      </p:sp>
    </p:spTree>
    <p:extLst>
      <p:ext uri="{BB962C8B-B14F-4D97-AF65-F5344CB8AC3E}">
        <p14:creationId xmlns:p14="http://schemas.microsoft.com/office/powerpoint/2010/main" val="1141080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e.g. In radiology it's difficult to get many high-quality scans to build a good diagnosis system from scratch.</a:t>
            </a:r>
          </a:p>
        </p:txBody>
      </p:sp>
      <p:sp>
        <p:nvSpPr>
          <p:cNvPr id="4" name="Slide Number Placeholder 3"/>
          <p:cNvSpPr>
            <a:spLocks noGrp="1"/>
          </p:cNvSpPr>
          <p:nvPr>
            <p:ph type="sldNum" sz="quarter" idx="5"/>
          </p:nvPr>
        </p:nvSpPr>
        <p:spPr/>
        <p:txBody>
          <a:bodyPr/>
          <a:lstStyle/>
          <a:p>
            <a:fld id="{6F2B7935-F02D-4DE8-9F38-7F4EBB38E16C}" type="slidenum">
              <a:rPr lang="en-US"/>
              <a:t>54</a:t>
            </a:fld>
            <a:endParaRPr lang="en-US"/>
          </a:p>
        </p:txBody>
      </p:sp>
    </p:spTree>
    <p:extLst>
      <p:ext uri="{BB962C8B-B14F-4D97-AF65-F5344CB8AC3E}">
        <p14:creationId xmlns:p14="http://schemas.microsoft.com/office/powerpoint/2010/main" val="289156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30000"/>
              <a:t>st</a:t>
            </a:r>
            <a:r>
              <a:rPr lang="en-US"/>
              <a:t> phase of training: train all the usual params in neural net and its weights using data set (x1,y1)</a:t>
            </a:r>
          </a:p>
          <a:p>
            <a:r>
              <a:rPr lang="en-US"/>
              <a:t>Implement transfer learning”: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2B7935-F02D-4DE8-9F38-7F4EBB38E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46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 by </a:t>
            </a:r>
            <a:r>
              <a:rPr lang="en-US" err="1"/>
              <a:t>Simonyan</a:t>
            </a:r>
            <a:r>
              <a:rPr lang="en-US"/>
              <a:t> and Zisserman 2014</a:t>
            </a:r>
          </a:p>
        </p:txBody>
      </p:sp>
      <p:sp>
        <p:nvSpPr>
          <p:cNvPr id="4" name="Slide Number Placeholder 3"/>
          <p:cNvSpPr>
            <a:spLocks noGrp="1"/>
          </p:cNvSpPr>
          <p:nvPr>
            <p:ph type="sldNum" sz="quarter" idx="5"/>
          </p:nvPr>
        </p:nvSpPr>
        <p:spPr/>
        <p:txBody>
          <a:bodyPr/>
          <a:lstStyle/>
          <a:p>
            <a:fld id="{6F2B7935-F02D-4DE8-9F38-7F4EBB38E16C}" type="slidenum">
              <a:rPr lang="en-US" smtClean="0"/>
              <a:t>57</a:t>
            </a:fld>
            <a:endParaRPr lang="en-US"/>
          </a:p>
        </p:txBody>
      </p:sp>
    </p:spTree>
    <p:extLst>
      <p:ext uri="{BB962C8B-B14F-4D97-AF65-F5344CB8AC3E}">
        <p14:creationId xmlns:p14="http://schemas.microsoft.com/office/powerpoint/2010/main" val="2843420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2014 by google called </a:t>
            </a:r>
            <a:r>
              <a:rPr lang="en-US" err="1"/>
              <a:t>googlenet</a:t>
            </a:r>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58</a:t>
            </a:fld>
            <a:endParaRPr lang="en-US"/>
          </a:p>
        </p:txBody>
      </p:sp>
    </p:spTree>
    <p:extLst>
      <p:ext uri="{BB962C8B-B14F-4D97-AF65-F5344CB8AC3E}">
        <p14:creationId xmlns:p14="http://schemas.microsoft.com/office/powerpoint/2010/main" val="313573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 epochs if validation accuracy did not show signs of improvement.</a:t>
            </a:r>
          </a:p>
          <a:p>
            <a:r>
              <a:rPr lang="en-US"/>
              <a:t>Reduce learning rate when a metric has stopped improving. for a 'patience' number If epochs the </a:t>
            </a:r>
            <a:r>
              <a:rPr lang="en-US" err="1"/>
              <a:t>lr</a:t>
            </a:r>
            <a:r>
              <a:rPr lang="en-US"/>
              <a:t> is reduced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F2B7935-F02D-4DE8-9F38-7F4EBB38E16C}" type="slidenum">
              <a:rPr lang="en-US"/>
              <a:t>66</a:t>
            </a:fld>
            <a:endParaRPr lang="en-US"/>
          </a:p>
        </p:txBody>
      </p:sp>
    </p:spTree>
    <p:extLst>
      <p:ext uri="{BB962C8B-B14F-4D97-AF65-F5344CB8AC3E}">
        <p14:creationId xmlns:p14="http://schemas.microsoft.com/office/powerpoint/2010/main" val="2159665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Composed of microscopic images of breast tumor tissue collected from 82 patients using different magnifying factors.</a:t>
            </a:r>
            <a:endParaRPr lang="fr-FR" sz="1200">
              <a:cs typeface="Calibri"/>
            </a:endParaRPr>
          </a:p>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77</a:t>
            </a:fld>
            <a:endParaRPr lang="en-US"/>
          </a:p>
        </p:txBody>
      </p:sp>
    </p:spTree>
    <p:extLst>
      <p:ext uri="{BB962C8B-B14F-4D97-AF65-F5344CB8AC3E}">
        <p14:creationId xmlns:p14="http://schemas.microsoft.com/office/powerpoint/2010/main" val="99790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Improve mammogram preprocessing as it is often an area where significant performance gains can be found by using techniques such as global contrast normalization (GCN), local contrast normalization, and Otsu’s threshold segmentation. </a:t>
            </a:r>
            <a:endParaRPr lang="en-US"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Artefacts such as tags on the x-rays and black backgrounds should all be removed using computer vision techniques  to avoid having the CNN learn irrelevant features.</a:t>
            </a:r>
            <a:endParaRPr lang="en-US" sz="1200">
              <a:ea typeface="+mn-lt"/>
              <a:cs typeface="+mn-lt"/>
            </a:endParaRPr>
          </a:p>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92</a:t>
            </a:fld>
            <a:endParaRPr lang="en-US"/>
          </a:p>
        </p:txBody>
      </p:sp>
    </p:spTree>
    <p:extLst>
      <p:ext uri="{BB962C8B-B14F-4D97-AF65-F5344CB8AC3E}">
        <p14:creationId xmlns:p14="http://schemas.microsoft.com/office/powerpoint/2010/main" val="427216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7</a:t>
            </a:fld>
            <a:endParaRPr lang="en-US"/>
          </a:p>
        </p:txBody>
      </p:sp>
    </p:spTree>
    <p:extLst>
      <p:ext uri="{BB962C8B-B14F-4D97-AF65-F5344CB8AC3E}">
        <p14:creationId xmlns:p14="http://schemas.microsoft.com/office/powerpoint/2010/main" val="210205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Light"/>
                <a:cs typeface="Calibri" panose="020F0502020204030204"/>
              </a:rPr>
              <a:t>Whether certain biomarkers—hormone receptors or other proteins—have been found.</a:t>
            </a:r>
            <a:endParaRPr lang="en-US" sz="1100">
              <a:latin typeface="Calibri Light"/>
              <a:cs typeface="Calibri" panose="020F0502020204030204"/>
            </a:endParaRPr>
          </a:p>
        </p:txBody>
      </p:sp>
      <p:sp>
        <p:nvSpPr>
          <p:cNvPr id="4" name="Slide Number Placeholder 3"/>
          <p:cNvSpPr>
            <a:spLocks noGrp="1"/>
          </p:cNvSpPr>
          <p:nvPr>
            <p:ph type="sldNum" sz="quarter" idx="5"/>
          </p:nvPr>
        </p:nvSpPr>
        <p:spPr/>
        <p:txBody>
          <a:bodyPr/>
          <a:lstStyle/>
          <a:p>
            <a:fld id="{6F2B7935-F02D-4DE8-9F38-7F4EBB38E16C}" type="slidenum">
              <a:rPr lang="en-US" smtClean="0"/>
              <a:t>19</a:t>
            </a:fld>
            <a:endParaRPr lang="en-US"/>
          </a:p>
        </p:txBody>
      </p:sp>
    </p:spTree>
    <p:extLst>
      <p:ext uri="{BB962C8B-B14F-4D97-AF65-F5344CB8AC3E}">
        <p14:creationId xmlns:p14="http://schemas.microsoft.com/office/powerpoint/2010/main" val="371356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Lobular carcinoma in situ at Stage 0 generally is not considered cancer.</a:t>
            </a:r>
          </a:p>
          <a:p>
            <a:endParaRPr lang="en-US">
              <a:cs typeface="Calibri"/>
            </a:endParaRPr>
          </a:p>
        </p:txBody>
      </p:sp>
      <p:sp>
        <p:nvSpPr>
          <p:cNvPr id="4" name="Slide Number Placeholder 3"/>
          <p:cNvSpPr>
            <a:spLocks noGrp="1"/>
          </p:cNvSpPr>
          <p:nvPr>
            <p:ph type="sldNum" sz="quarter" idx="5"/>
          </p:nvPr>
        </p:nvSpPr>
        <p:spPr/>
        <p:txBody>
          <a:bodyPr/>
          <a:lstStyle/>
          <a:p>
            <a:fld id="{6F2B7935-F02D-4DE8-9F38-7F4EBB38E16C}" type="slidenum">
              <a:rPr lang="en-US"/>
              <a:t>25</a:t>
            </a:fld>
            <a:endParaRPr lang="en-US"/>
          </a:p>
        </p:txBody>
      </p:sp>
    </p:spTree>
    <p:extLst>
      <p:ext uri="{BB962C8B-B14F-4D97-AF65-F5344CB8AC3E}">
        <p14:creationId xmlns:p14="http://schemas.microsoft.com/office/powerpoint/2010/main" val="1491334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Stage 1 means the tumor is very small and either has not spread or may have a tiny bit of spread in a nearby lymph node. </a:t>
            </a:r>
          </a:p>
          <a:p>
            <a:r>
              <a:rPr lang="en-US"/>
              <a:t>A cancer that has spread into the surrounding area is referred to as invasive breast cancer.</a:t>
            </a:r>
            <a:endParaRPr lang="en-US">
              <a:cs typeface="Calibri"/>
            </a:endParaRPr>
          </a:p>
        </p:txBody>
      </p:sp>
      <p:sp>
        <p:nvSpPr>
          <p:cNvPr id="4" name="Slide Number Placeholder 3"/>
          <p:cNvSpPr>
            <a:spLocks noGrp="1"/>
          </p:cNvSpPr>
          <p:nvPr>
            <p:ph type="sldNum" sz="quarter" idx="5"/>
          </p:nvPr>
        </p:nvSpPr>
        <p:spPr/>
        <p:txBody>
          <a:bodyPr/>
          <a:lstStyle/>
          <a:p>
            <a:fld id="{6F2B7935-F02D-4DE8-9F38-7F4EBB38E16C}" type="slidenum">
              <a:t>27</a:t>
            </a:fld>
            <a:endParaRPr lang="en-US"/>
          </a:p>
        </p:txBody>
      </p:sp>
    </p:spTree>
    <p:extLst>
      <p:ext uri="{BB962C8B-B14F-4D97-AF65-F5344CB8AC3E}">
        <p14:creationId xmlns:p14="http://schemas.microsoft.com/office/powerpoint/2010/main" val="321865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Stage 3 cancer means the breast cancer has extended to beyond the immediate region of the </a:t>
            </a:r>
            <a:r>
              <a:rPr lang="en-US">
                <a:hlinkClick r:id="rId3"/>
              </a:rPr>
              <a:t>tumor</a:t>
            </a:r>
            <a:r>
              <a:rPr lang="en-US"/>
              <a:t> and may have invaded nearby lymph nodes and muscles, but has not spread to distant organs. </a:t>
            </a:r>
          </a:p>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a:t>29</a:t>
            </a:fld>
            <a:endParaRPr lang="en-US"/>
          </a:p>
        </p:txBody>
      </p:sp>
    </p:spTree>
    <p:extLst>
      <p:ext uri="{BB962C8B-B14F-4D97-AF65-F5344CB8AC3E}">
        <p14:creationId xmlns:p14="http://schemas.microsoft.com/office/powerpoint/2010/main" val="169811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applies force that displaces the glandular tissues which improves contrast also reduces movement un-sharpness by stabilizing the breast.</a:t>
            </a:r>
          </a:p>
        </p:txBody>
      </p:sp>
      <p:sp>
        <p:nvSpPr>
          <p:cNvPr id="4" name="Slide Number Placeholder 3"/>
          <p:cNvSpPr>
            <a:spLocks noGrp="1"/>
          </p:cNvSpPr>
          <p:nvPr>
            <p:ph type="sldNum" sz="quarter" idx="5"/>
          </p:nvPr>
        </p:nvSpPr>
        <p:spPr/>
        <p:txBody>
          <a:bodyPr/>
          <a:lstStyle/>
          <a:p>
            <a:fld id="{6F2B7935-F02D-4DE8-9F38-7F4EBB38E16C}" type="slidenum">
              <a:rPr lang="en-US"/>
              <a:t>33</a:t>
            </a:fld>
            <a:endParaRPr lang="en-US"/>
          </a:p>
        </p:txBody>
      </p:sp>
    </p:spTree>
    <p:extLst>
      <p:ext uri="{BB962C8B-B14F-4D97-AF65-F5344CB8AC3E}">
        <p14:creationId xmlns:p14="http://schemas.microsoft.com/office/powerpoint/2010/main" val="920575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Hematoxylin stains the nuclei to dark purple or blue and Eosin stains other structures into shades of pink, red, and orange.</a:t>
            </a:r>
          </a:p>
          <a:p>
            <a:pPr marL="171450" indent="-171450">
              <a:lnSpc>
                <a:spcPct val="90000"/>
              </a:lnSpc>
              <a:spcBef>
                <a:spcPts val="1000"/>
              </a:spcBef>
              <a:buFont typeface="Arial"/>
              <a:buChar char="•"/>
            </a:pPr>
            <a:r>
              <a:rPr lang="en-US"/>
              <a:t> Based on these features, pathologists classify the tumor grade the tumor and suitable treatment is given to the affected</a:t>
            </a:r>
            <a:endParaRPr lang="en-US">
              <a:cs typeface="Calibri"/>
            </a:endParaRPr>
          </a:p>
          <a:p>
            <a:pPr marL="171450" indent="-171450">
              <a:lnSpc>
                <a:spcPct val="90000"/>
              </a:lnSpc>
              <a:spcBef>
                <a:spcPts val="1000"/>
              </a:spcBef>
              <a:buFont typeface="Arial"/>
              <a:buChar char="•"/>
            </a:pPr>
            <a:r>
              <a:rPr lang="en-US"/>
              <a:t> Breast cancer can be of different types and each of these types has different microscopic features.</a:t>
            </a:r>
            <a:endParaRPr lang="en-US">
              <a:cs typeface="Calibri"/>
            </a:endParaRPr>
          </a:p>
          <a:p>
            <a:pPr marL="171450" indent="-171450">
              <a:lnSpc>
                <a:spcPct val="90000"/>
              </a:lnSpc>
              <a:spcBef>
                <a:spcPts val="1000"/>
              </a:spcBef>
              <a:buFont typeface="Arial"/>
              <a:buChar char="•"/>
            </a:pPr>
            <a:r>
              <a:rPr lang="en-US"/>
              <a:t> Any change from the expected normal appearance of the nuclei is considered abnormal and further evaluation is carried out to confirm it as a malignant condition.</a:t>
            </a:r>
            <a:endParaRPr lang="en-US">
              <a:cs typeface="Calibri" panose="020F0502020204030204"/>
            </a:endParaRPr>
          </a:p>
          <a:p>
            <a:pPr marL="171450" indent="-171450">
              <a:lnSpc>
                <a:spcPct val="90000"/>
              </a:lnSpc>
              <a:spcBef>
                <a:spcPts val="1000"/>
              </a:spcBef>
              <a:buFont typeface="Arial"/>
              <a:buChar char="•"/>
            </a:pPr>
            <a:r>
              <a:rPr lang="en-US"/>
              <a:t>In some cases, the pathologist also needs to report the tumor grading to know the aggressiveness of cancerous the microscopic patterns of malignant breast tumor.</a:t>
            </a:r>
            <a:endParaRPr lang="en-US">
              <a:cs typeface="Calibri"/>
            </a:endParaRPr>
          </a:p>
          <a:p>
            <a:pPr marL="171450" indent="-171450">
              <a:lnSpc>
                <a:spcPct val="9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834003CC-FA4D-4CCC-9265-4862AF44AB95}" type="slidenum">
              <a:t>36</a:t>
            </a:fld>
            <a:endParaRPr lang="en-US"/>
          </a:p>
        </p:txBody>
      </p:sp>
    </p:spTree>
    <p:extLst>
      <p:ext uri="{BB962C8B-B14F-4D97-AF65-F5344CB8AC3E}">
        <p14:creationId xmlns:p14="http://schemas.microsoft.com/office/powerpoint/2010/main" val="300518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a:ea typeface="+mn-lt"/>
                <a:cs typeface="+mn-lt"/>
              </a:rPr>
              <a:t>Deep neural networks consist of an input layer, output layer, and many hidden layers in the middle. </a:t>
            </a:r>
            <a:endParaRPr lang="en-US" sz="1200">
              <a:cs typeface="Calibri"/>
            </a:endParaRPr>
          </a:p>
          <a:p>
            <a:pPr algn="just"/>
            <a:r>
              <a:rPr lang="en-US" sz="1200">
                <a:ea typeface="+mn-lt"/>
                <a:cs typeface="+mn-lt"/>
              </a:rPr>
              <a:t>Each layer consists of neurons which are inspired by how neurons in the brain process information. </a:t>
            </a:r>
          </a:p>
          <a:p>
            <a:pPr algn="just"/>
            <a:r>
              <a:rPr lang="en-US" sz="1200">
                <a:ea typeface="+mn-lt"/>
                <a:cs typeface="+mn-lt"/>
              </a:rPr>
              <a:t>Each neuron has a weight that is updated using a technique called gradient descent during the training process.</a:t>
            </a:r>
          </a:p>
          <a:p>
            <a:pPr algn="just"/>
            <a:r>
              <a:rPr lang="en-US" sz="1200">
                <a:ea typeface="+mn-lt"/>
                <a:cs typeface="+mn-lt"/>
              </a:rPr>
              <a:t>The weights of the network are optimized by minimizing a cost function. </a:t>
            </a:r>
          </a:p>
          <a:p>
            <a:pPr algn="just"/>
            <a:r>
              <a:rPr lang="en-US" sz="1200">
                <a:ea typeface="+mn-lt"/>
                <a:cs typeface="+mn-lt"/>
              </a:rPr>
              <a:t>Due to this, neural networks can model complex mappings. After training, the model can classify unseen data. </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6F2B7935-F02D-4DE8-9F38-7F4EBB38E16C}" type="slidenum">
              <a:rPr lang="en-US" smtClean="0"/>
              <a:t>45</a:t>
            </a:fld>
            <a:endParaRPr lang="en-US"/>
          </a:p>
        </p:txBody>
      </p:sp>
    </p:spTree>
    <p:extLst>
      <p:ext uri="{BB962C8B-B14F-4D97-AF65-F5344CB8AC3E}">
        <p14:creationId xmlns:p14="http://schemas.microsoft.com/office/powerpoint/2010/main" val="138590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6905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98469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01126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66141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053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6590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7886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186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840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1903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1058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9389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1861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6698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1607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05853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0377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81994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983918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819034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81761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F062D-DA1E-4AE9-9498-DA88A66BA51B}"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288598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744977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AF062D-DA1E-4AE9-9498-DA88A66BA51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3587732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AF062D-DA1E-4AE9-9498-DA88A66BA51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428994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44525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606021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93413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86708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39064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50137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60332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7146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52102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57727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50885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49840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24529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0475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852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94701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9513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27059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062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06341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37342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013482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9239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04521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860416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089684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470010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886609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757941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2389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327262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F062D-DA1E-4AE9-9498-DA88A66BA51B}"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1987267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AF062D-DA1E-4AE9-9498-DA88A66BA51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31097842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AF062D-DA1E-4AE9-9498-DA88A66BA51B}"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2C12D-64E5-4CC3-B2AC-EF453F68DFE8}" type="slidenum">
              <a:rPr lang="en-US" smtClean="0"/>
              <a:t>‹#›</a:t>
            </a:fld>
            <a:endParaRPr lang="en-US"/>
          </a:p>
        </p:txBody>
      </p:sp>
    </p:spTree>
    <p:extLst>
      <p:ext uri="{BB962C8B-B14F-4D97-AF65-F5344CB8AC3E}">
        <p14:creationId xmlns:p14="http://schemas.microsoft.com/office/powerpoint/2010/main" val="423885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11655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6586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4978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F062D-DA1E-4AE9-9498-DA88A66BA51B}" type="datetimeFigureOut">
              <a:rPr lang="en-US" smtClean="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2C12D-64E5-4CC3-B2AC-EF453F68DFE8}" type="slidenum">
              <a:rPr lang="en-US" smtClean="0"/>
              <a:t>‹#›</a:t>
            </a:fld>
            <a:endParaRPr lang="en-US"/>
          </a:p>
        </p:txBody>
      </p:sp>
    </p:spTree>
    <p:extLst>
      <p:ext uri="{BB962C8B-B14F-4D97-AF65-F5344CB8AC3E}">
        <p14:creationId xmlns:p14="http://schemas.microsoft.com/office/powerpoint/2010/main" val="383205257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2350526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F062D-DA1E-4AE9-9498-DA88A66BA51B}" type="datetimeFigureOut">
              <a:rPr lang="en-US" smtClean="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2C12D-64E5-4CC3-B2AC-EF453F68DFE8}" type="slidenum">
              <a:rPr lang="en-US" smtClean="0"/>
              <a:t>‹#›</a:t>
            </a:fld>
            <a:endParaRPr lang="en-US"/>
          </a:p>
        </p:txBody>
      </p:sp>
    </p:spTree>
    <p:extLst>
      <p:ext uri="{BB962C8B-B14F-4D97-AF65-F5344CB8AC3E}">
        <p14:creationId xmlns:p14="http://schemas.microsoft.com/office/powerpoint/2010/main" val="287039316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4605651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5.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microsoft.com/office/2018/10/relationships/comments" Target="../comments/modernComment_13E_60F50B9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hyperlink" Target="https://www.nationalbreastcancer.org/breast-cancer-stage-4" TargetMode="External"/><Relationship Id="rId1" Type="http://schemas.openxmlformats.org/officeDocument/2006/relationships/slideLayout" Target="../slideLayouts/slideLayout13.xml"/><Relationship Id="rId6" Type="http://schemas.openxmlformats.org/officeDocument/2006/relationships/hyperlink" Target="https://www.uptodate.com/contents/diagnostic-evaluation-of-suspected-breast-cancer" TargetMode="External"/><Relationship Id="rId5" Type="http://schemas.openxmlformats.org/officeDocument/2006/relationships/hyperlink" Target="https://www.who.int/news-room/fact-sheets/detail/cancer" TargetMode="External"/><Relationship Id="rId4" Type="http://schemas.openxmlformats.org/officeDocument/2006/relationships/hyperlink" Target="https://www.cancer.gov/about-cancer/understanding/what-is-cancer"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www.uptodate.com/contents/breast-imaging-for-cancer-screening-mammography-and-ultrasonography"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floor, indoor&#10;&#10;Description automatically generated">
            <a:extLst>
              <a:ext uri="{FF2B5EF4-FFF2-40B4-BE49-F238E27FC236}">
                <a16:creationId xmlns:a16="http://schemas.microsoft.com/office/drawing/2014/main" id="{121797B3-2C9C-2F4B-4314-72BD092BF34A}"/>
              </a:ext>
            </a:extLst>
          </p:cNvPr>
          <p:cNvPicPr>
            <a:picLocks noGrp="1" noChangeAspect="1"/>
          </p:cNvPicPr>
          <p:nvPr>
            <p:ph idx="1"/>
          </p:nvPr>
        </p:nvPicPr>
        <p:blipFill>
          <a:blip r:embed="rId2"/>
          <a:stretch>
            <a:fillRect/>
          </a:stretch>
        </p:blipFill>
        <p:spPr>
          <a:xfrm>
            <a:off x="-8103" y="-1087"/>
            <a:ext cx="12200241" cy="6929610"/>
          </a:xfrm>
        </p:spPr>
      </p:pic>
      <p:sp>
        <p:nvSpPr>
          <p:cNvPr id="6" name="TextBox 5">
            <a:extLst>
              <a:ext uri="{FF2B5EF4-FFF2-40B4-BE49-F238E27FC236}">
                <a16:creationId xmlns:a16="http://schemas.microsoft.com/office/drawing/2014/main" id="{BB6C254D-EF99-842F-2EDE-BE350DE9BD13}"/>
              </a:ext>
            </a:extLst>
          </p:cNvPr>
          <p:cNvSpPr txBox="1"/>
          <p:nvPr/>
        </p:nvSpPr>
        <p:spPr>
          <a:xfrm>
            <a:off x="7028016" y="4324481"/>
            <a:ext cx="463253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a:cs typeface="Calibri"/>
              </a:rPr>
              <a:t>Supervised By</a:t>
            </a:r>
          </a:p>
          <a:p>
            <a:pPr algn="ctr"/>
            <a:r>
              <a:rPr lang="en-US" sz="2600">
                <a:cs typeface="Calibri"/>
              </a:rPr>
              <a:t>Prof. Dr. Ahmed Said Eltrass</a:t>
            </a:r>
          </a:p>
        </p:txBody>
      </p:sp>
      <p:sp>
        <p:nvSpPr>
          <p:cNvPr id="7" name="Title 1">
            <a:extLst>
              <a:ext uri="{FF2B5EF4-FFF2-40B4-BE49-F238E27FC236}">
                <a16:creationId xmlns:a16="http://schemas.microsoft.com/office/drawing/2014/main" id="{9A8375D9-9F0F-BFAB-DD2F-65CE8667CAC4}"/>
              </a:ext>
            </a:extLst>
          </p:cNvPr>
          <p:cNvSpPr txBox="1">
            <a:spLocks/>
          </p:cNvSpPr>
          <p:nvPr/>
        </p:nvSpPr>
        <p:spPr>
          <a:xfrm>
            <a:off x="7028017" y="2196548"/>
            <a:ext cx="4632538" cy="1521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latin typeface="Playfair Display" pitchFamily="2" charset="0"/>
              </a:rPr>
              <a:t>Graduation project 2022</a:t>
            </a:r>
          </a:p>
        </p:txBody>
      </p:sp>
    </p:spTree>
    <p:extLst>
      <p:ext uri="{BB962C8B-B14F-4D97-AF65-F5344CB8AC3E}">
        <p14:creationId xmlns:p14="http://schemas.microsoft.com/office/powerpoint/2010/main" val="416433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1BA63-1CD5-4E81-F3B0-FF6FBD0B1043}"/>
              </a:ext>
            </a:extLst>
          </p:cNvPr>
          <p:cNvSpPr>
            <a:spLocks noGrp="1"/>
          </p:cNvSpPr>
          <p:nvPr>
            <p:ph type="title"/>
          </p:nvPr>
        </p:nvSpPr>
        <p:spPr>
          <a:xfrm>
            <a:off x="838200" y="365125"/>
            <a:ext cx="10515600" cy="1325563"/>
          </a:xfrm>
        </p:spPr>
        <p:txBody>
          <a:bodyPr>
            <a:normAutofit/>
          </a:bodyPr>
          <a:lstStyle/>
          <a:p>
            <a:r>
              <a:rPr lang="en-US" sz="5400">
                <a:cs typeface="Calibri Light"/>
              </a:rPr>
              <a:t>Normal vs. Cancer Cells</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0B615CB-5C88-F899-C66F-3AA18C3C5A4F}"/>
              </a:ext>
            </a:extLst>
          </p:cNvPr>
          <p:cNvPicPr>
            <a:picLocks noGrp="1" noChangeAspect="1"/>
          </p:cNvPicPr>
          <p:nvPr>
            <p:ph idx="1"/>
          </p:nvPr>
        </p:nvPicPr>
        <p:blipFill>
          <a:blip r:embed="rId2"/>
          <a:stretch>
            <a:fillRect/>
          </a:stretch>
        </p:blipFill>
        <p:spPr>
          <a:xfrm>
            <a:off x="1244543" y="1841461"/>
            <a:ext cx="9496629" cy="4458416"/>
          </a:xfrm>
        </p:spPr>
      </p:pic>
    </p:spTree>
    <p:extLst>
      <p:ext uri="{BB962C8B-B14F-4D97-AF65-F5344CB8AC3E}">
        <p14:creationId xmlns:p14="http://schemas.microsoft.com/office/powerpoint/2010/main" val="137265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9FE3D-5AB5-470E-87BF-BBAE223B8D47}"/>
              </a:ext>
            </a:extLst>
          </p:cNvPr>
          <p:cNvSpPr>
            <a:spLocks noGrp="1"/>
          </p:cNvSpPr>
          <p:nvPr>
            <p:ph type="title"/>
          </p:nvPr>
        </p:nvSpPr>
        <p:spPr>
          <a:xfrm>
            <a:off x="630936" y="640080"/>
            <a:ext cx="3267437" cy="1481328"/>
          </a:xfrm>
        </p:spPr>
        <p:txBody>
          <a:bodyPr anchor="ctr">
            <a:noAutofit/>
          </a:bodyPr>
          <a:lstStyle/>
          <a:p>
            <a:r>
              <a:rPr lang="en-US" sz="5400">
                <a:cs typeface="Posterama"/>
              </a:rPr>
              <a:t>Types of Tumors</a:t>
            </a:r>
            <a:endParaRPr lang="en-US" sz="5400"/>
          </a:p>
        </p:txBody>
      </p:sp>
      <p:sp>
        <p:nvSpPr>
          <p:cNvPr id="6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EEF6AAB-56C5-DFE4-6D4B-E8708DF961F9}"/>
              </a:ext>
            </a:extLst>
          </p:cNvPr>
          <p:cNvSpPr>
            <a:spLocks noGrp="1"/>
          </p:cNvSpPr>
          <p:nvPr>
            <p:ph idx="1"/>
          </p:nvPr>
        </p:nvSpPr>
        <p:spPr>
          <a:xfrm>
            <a:off x="630936" y="2660904"/>
            <a:ext cx="4818888" cy="3547872"/>
          </a:xfrm>
        </p:spPr>
        <p:txBody>
          <a:bodyPr vert="horz" lIns="68580" tIns="34290" rIns="68580" bIns="34290" rtlCol="0" anchor="ctr">
            <a:normAutofit/>
          </a:bodyPr>
          <a:lstStyle/>
          <a:p>
            <a:pPr marL="0" indent="0" algn="just">
              <a:lnSpc>
                <a:spcPct val="110000"/>
              </a:lnSpc>
              <a:buNone/>
            </a:pPr>
            <a:r>
              <a:rPr lang="en-US" sz="2600">
                <a:latin typeface="Calibri Light"/>
                <a:ea typeface="+mn-lt"/>
                <a:cs typeface="+mn-lt"/>
              </a:rPr>
              <a:t>A tumor is a mass of abnormal tissue. There are two types of breast cancer tumors: those that are non-cancerous, or ‘benign’, and those that are cancerous, which are ‘malignant’.</a:t>
            </a:r>
            <a:endParaRPr lang="en-US" sz="2600">
              <a:latin typeface="Calibri Light"/>
              <a:cs typeface="Calibri"/>
            </a:endParaRPr>
          </a:p>
        </p:txBody>
      </p:sp>
      <p:graphicFrame>
        <p:nvGraphicFramePr>
          <p:cNvPr id="3" name="Table 3">
            <a:extLst>
              <a:ext uri="{FF2B5EF4-FFF2-40B4-BE49-F238E27FC236}">
                <a16:creationId xmlns:a16="http://schemas.microsoft.com/office/drawing/2014/main" id="{8092A4C6-9F8E-C0D8-279E-E8B4953A74D0}"/>
              </a:ext>
            </a:extLst>
          </p:cNvPr>
          <p:cNvGraphicFramePr>
            <a:graphicFrameLocks noGrp="1"/>
          </p:cNvGraphicFramePr>
          <p:nvPr>
            <p:extLst>
              <p:ext uri="{D42A27DB-BD31-4B8C-83A1-F6EECF244321}">
                <p14:modId xmlns:p14="http://schemas.microsoft.com/office/powerpoint/2010/main" val="2758428748"/>
              </p:ext>
            </p:extLst>
          </p:nvPr>
        </p:nvGraphicFramePr>
        <p:xfrm>
          <a:off x="6099048" y="1182172"/>
          <a:ext cx="5768274" cy="5259183"/>
        </p:xfrm>
        <a:graphic>
          <a:graphicData uri="http://schemas.openxmlformats.org/drawingml/2006/table">
            <a:tbl>
              <a:tblPr firstRow="1" bandRow="1">
                <a:tableStyleId>{5C22544A-7EE6-4342-B048-85BDC9FD1C3A}</a:tableStyleId>
              </a:tblPr>
              <a:tblGrid>
                <a:gridCol w="1942636">
                  <a:extLst>
                    <a:ext uri="{9D8B030D-6E8A-4147-A177-3AD203B41FA5}">
                      <a16:colId xmlns:a16="http://schemas.microsoft.com/office/drawing/2014/main" val="4130056368"/>
                    </a:ext>
                  </a:extLst>
                </a:gridCol>
                <a:gridCol w="1912819">
                  <a:extLst>
                    <a:ext uri="{9D8B030D-6E8A-4147-A177-3AD203B41FA5}">
                      <a16:colId xmlns:a16="http://schemas.microsoft.com/office/drawing/2014/main" val="385792150"/>
                    </a:ext>
                  </a:extLst>
                </a:gridCol>
                <a:gridCol w="1912819">
                  <a:extLst>
                    <a:ext uri="{9D8B030D-6E8A-4147-A177-3AD203B41FA5}">
                      <a16:colId xmlns:a16="http://schemas.microsoft.com/office/drawing/2014/main" val="1301741391"/>
                    </a:ext>
                  </a:extLst>
                </a:gridCol>
              </a:tblGrid>
              <a:tr h="1190745">
                <a:tc>
                  <a:txBody>
                    <a:bodyPr/>
                    <a:lstStyle/>
                    <a:p>
                      <a:endParaRPr lang="en-US" sz="2200" b="1" kern="1200">
                        <a:solidFill>
                          <a:schemeClr val="bg1"/>
                        </a:solidFill>
                      </a:endParaRPr>
                    </a:p>
                    <a:p>
                      <a:pPr lvl="0">
                        <a:buNone/>
                      </a:pPr>
                      <a:r>
                        <a:rPr lang="en-US" sz="2200" b="1" kern="1200">
                          <a:solidFill>
                            <a:schemeClr val="bg1"/>
                          </a:solidFill>
                        </a:rPr>
                        <a:t>Features</a:t>
                      </a:r>
                    </a:p>
                    <a:p>
                      <a:pPr lvl="0">
                        <a:buNone/>
                      </a:pPr>
                      <a:endParaRPr lang="en-US" sz="2200" b="1" kern="1200">
                        <a:solidFill>
                          <a:schemeClr val="bg1"/>
                        </a:solidFill>
                        <a:latin typeface="+mn-lt"/>
                        <a:ea typeface="+mn-ea"/>
                        <a:cs typeface="+mn-cs"/>
                      </a:endParaRPr>
                    </a:p>
                  </a:txBody>
                  <a:tcPr marL="99268" marR="99268" marT="49633" marB="49633"/>
                </a:tc>
                <a:tc>
                  <a:txBody>
                    <a:bodyPr/>
                    <a:lstStyle/>
                    <a:p>
                      <a:endParaRPr lang="en-US" sz="2200" b="1" kern="1200">
                        <a:solidFill>
                          <a:schemeClr val="bg1"/>
                        </a:solidFill>
                      </a:endParaRPr>
                    </a:p>
                    <a:p>
                      <a:pPr lvl="0">
                        <a:buNone/>
                      </a:pPr>
                      <a:r>
                        <a:rPr lang="en-US" sz="2200" b="1" kern="1200">
                          <a:solidFill>
                            <a:schemeClr val="bg1"/>
                          </a:solidFill>
                        </a:rPr>
                        <a:t>Benign</a:t>
                      </a:r>
                      <a:endParaRPr lang="en-US" sz="2200" b="1" kern="1200">
                        <a:solidFill>
                          <a:schemeClr val="bg1"/>
                        </a:solidFill>
                        <a:latin typeface="+mn-lt"/>
                        <a:ea typeface="+mn-ea"/>
                        <a:cs typeface="+mn-cs"/>
                      </a:endParaRPr>
                    </a:p>
                  </a:txBody>
                  <a:tcPr marL="99268" marR="99268" marT="49633" marB="49633"/>
                </a:tc>
                <a:tc>
                  <a:txBody>
                    <a:bodyPr/>
                    <a:lstStyle/>
                    <a:p>
                      <a:endParaRPr lang="en-US" sz="2200">
                        <a:solidFill>
                          <a:schemeClr val="bg1"/>
                        </a:solidFill>
                      </a:endParaRPr>
                    </a:p>
                    <a:p>
                      <a:pPr lvl="0">
                        <a:buNone/>
                      </a:pPr>
                      <a:r>
                        <a:rPr lang="en-US" sz="2200">
                          <a:solidFill>
                            <a:schemeClr val="bg1"/>
                          </a:solidFill>
                        </a:rPr>
                        <a:t>Malignant</a:t>
                      </a:r>
                    </a:p>
                  </a:txBody>
                  <a:tcPr marL="99268" marR="99268" marT="49633" marB="49633"/>
                </a:tc>
                <a:extLst>
                  <a:ext uri="{0D108BD9-81ED-4DB2-BD59-A6C34878D82A}">
                    <a16:rowId xmlns:a16="http://schemas.microsoft.com/office/drawing/2014/main" val="2453354670"/>
                  </a:ext>
                </a:extLst>
              </a:tr>
              <a:tr h="838934">
                <a:tc>
                  <a:txBody>
                    <a:bodyPr/>
                    <a:lstStyle/>
                    <a:p>
                      <a:r>
                        <a:rPr lang="en-US" sz="2200" b="1"/>
                        <a:t>Growing Rate</a:t>
                      </a:r>
                    </a:p>
                  </a:txBody>
                  <a:tcPr marL="99268" marR="99268" marT="49633" marB="49633"/>
                </a:tc>
                <a:tc>
                  <a:txBody>
                    <a:bodyPr/>
                    <a:lstStyle/>
                    <a:p>
                      <a:r>
                        <a:rPr lang="en-US" sz="2200"/>
                        <a:t>Slow</a:t>
                      </a:r>
                    </a:p>
                  </a:txBody>
                  <a:tcPr marL="99268" marR="99268" marT="49633" marB="49633"/>
                </a:tc>
                <a:tc>
                  <a:txBody>
                    <a:bodyPr/>
                    <a:lstStyle/>
                    <a:p>
                      <a:r>
                        <a:rPr lang="en-US" sz="2200"/>
                        <a:t>Fast</a:t>
                      </a:r>
                    </a:p>
                  </a:txBody>
                  <a:tcPr marL="99268" marR="99268" marT="49633" marB="49633"/>
                </a:tc>
                <a:extLst>
                  <a:ext uri="{0D108BD9-81ED-4DB2-BD59-A6C34878D82A}">
                    <a16:rowId xmlns:a16="http://schemas.microsoft.com/office/drawing/2014/main" val="1914176248"/>
                  </a:ext>
                </a:extLst>
              </a:tr>
              <a:tr h="487122">
                <a:tc>
                  <a:txBody>
                    <a:bodyPr/>
                    <a:lstStyle/>
                    <a:p>
                      <a:r>
                        <a:rPr lang="en-US" sz="2200" b="1"/>
                        <a:t>Invasive</a:t>
                      </a:r>
                    </a:p>
                  </a:txBody>
                  <a:tcPr marL="99268" marR="99268" marT="49633" marB="49633"/>
                </a:tc>
                <a:tc>
                  <a:txBody>
                    <a:bodyPr/>
                    <a:lstStyle/>
                    <a:p>
                      <a:r>
                        <a:rPr lang="en-US" sz="2200"/>
                        <a:t>Non-Invasive</a:t>
                      </a:r>
                    </a:p>
                  </a:txBody>
                  <a:tcPr marL="99268" marR="99268" marT="49633" marB="49633"/>
                </a:tc>
                <a:tc>
                  <a:txBody>
                    <a:bodyPr/>
                    <a:lstStyle/>
                    <a:p>
                      <a:r>
                        <a:rPr lang="en-US" sz="2200"/>
                        <a:t>Invasive</a:t>
                      </a:r>
                    </a:p>
                  </a:txBody>
                  <a:tcPr marL="99268" marR="99268" marT="49633" marB="49633"/>
                </a:tc>
                <a:extLst>
                  <a:ext uri="{0D108BD9-81ED-4DB2-BD59-A6C34878D82A}">
                    <a16:rowId xmlns:a16="http://schemas.microsoft.com/office/drawing/2014/main" val="2589931007"/>
                  </a:ext>
                </a:extLst>
              </a:tr>
              <a:tr h="1163684">
                <a:tc>
                  <a:txBody>
                    <a:bodyPr/>
                    <a:lstStyle/>
                    <a:p>
                      <a:r>
                        <a:rPr lang="en-US" sz="2200" b="1"/>
                        <a:t>Shape</a:t>
                      </a:r>
                    </a:p>
                  </a:txBody>
                  <a:tcPr marL="99268" marR="99268" marT="49633" marB="49633"/>
                </a:tc>
                <a:tc>
                  <a:txBody>
                    <a:bodyPr/>
                    <a:lstStyle/>
                    <a:p>
                      <a:r>
                        <a:rPr lang="en-US" sz="2200"/>
                        <a:t>Regular (oval-smooth)</a:t>
                      </a:r>
                    </a:p>
                  </a:txBody>
                  <a:tcPr marL="99268" marR="99268" marT="49633" marB="49633"/>
                </a:tc>
                <a:tc>
                  <a:txBody>
                    <a:bodyPr/>
                    <a:lstStyle/>
                    <a:p>
                      <a:r>
                        <a:rPr lang="en-US" sz="2200"/>
                        <a:t>Irregular (stellate)</a:t>
                      </a:r>
                    </a:p>
                  </a:txBody>
                  <a:tcPr marL="99268" marR="99268" marT="49633" marB="49633"/>
                </a:tc>
                <a:extLst>
                  <a:ext uri="{0D108BD9-81ED-4DB2-BD59-A6C34878D82A}">
                    <a16:rowId xmlns:a16="http://schemas.microsoft.com/office/drawing/2014/main" val="1346301784"/>
                  </a:ext>
                </a:extLst>
              </a:tr>
              <a:tr h="473592">
                <a:tc>
                  <a:txBody>
                    <a:bodyPr/>
                    <a:lstStyle/>
                    <a:p>
                      <a:r>
                        <a:rPr lang="en-US" sz="2200" b="1"/>
                        <a:t>The Pain</a:t>
                      </a:r>
                    </a:p>
                  </a:txBody>
                  <a:tcPr marL="99268" marR="99268" marT="49633" marB="49633"/>
                </a:tc>
                <a:tc>
                  <a:txBody>
                    <a:bodyPr/>
                    <a:lstStyle/>
                    <a:p>
                      <a:r>
                        <a:rPr lang="en-US" sz="2200"/>
                        <a:t>Painful</a:t>
                      </a:r>
                    </a:p>
                  </a:txBody>
                  <a:tcPr marL="99268" marR="99268" marT="49633" marB="49633"/>
                </a:tc>
                <a:tc>
                  <a:txBody>
                    <a:bodyPr/>
                    <a:lstStyle/>
                    <a:p>
                      <a:r>
                        <a:rPr lang="en-US" sz="2200"/>
                        <a:t>Painless</a:t>
                      </a:r>
                    </a:p>
                  </a:txBody>
                  <a:tcPr marL="99268" marR="99268" marT="49633" marB="49633"/>
                </a:tc>
                <a:extLst>
                  <a:ext uri="{0D108BD9-81ED-4DB2-BD59-A6C34878D82A}">
                    <a16:rowId xmlns:a16="http://schemas.microsoft.com/office/drawing/2014/main" val="1016930289"/>
                  </a:ext>
                </a:extLst>
              </a:tr>
              <a:tr h="811872">
                <a:tc>
                  <a:txBody>
                    <a:bodyPr/>
                    <a:lstStyle/>
                    <a:p>
                      <a:r>
                        <a:rPr lang="en-US" sz="2200" b="1"/>
                        <a:t>Adverse Health effects</a:t>
                      </a:r>
                    </a:p>
                  </a:txBody>
                  <a:tcPr marL="99268" marR="99268" marT="49633" marB="49633"/>
                </a:tc>
                <a:tc>
                  <a:txBody>
                    <a:bodyPr/>
                    <a:lstStyle/>
                    <a:p>
                      <a:r>
                        <a:rPr lang="en-US" sz="2200"/>
                        <a:t>Relatively smaller</a:t>
                      </a:r>
                    </a:p>
                  </a:txBody>
                  <a:tcPr marL="99268" marR="99268" marT="49633" marB="49633"/>
                </a:tc>
                <a:tc>
                  <a:txBody>
                    <a:bodyPr/>
                    <a:lstStyle/>
                    <a:p>
                      <a:r>
                        <a:rPr lang="en-US" sz="2200"/>
                        <a:t>Relatively bigger</a:t>
                      </a:r>
                    </a:p>
                  </a:txBody>
                  <a:tcPr marL="99268" marR="99268" marT="49633" marB="49633"/>
                </a:tc>
                <a:extLst>
                  <a:ext uri="{0D108BD9-81ED-4DB2-BD59-A6C34878D82A}">
                    <a16:rowId xmlns:a16="http://schemas.microsoft.com/office/drawing/2014/main" val="2062163065"/>
                  </a:ext>
                </a:extLst>
              </a:tr>
            </a:tbl>
          </a:graphicData>
        </a:graphic>
      </p:graphicFrame>
    </p:spTree>
    <p:extLst>
      <p:ext uri="{BB962C8B-B14F-4D97-AF65-F5344CB8AC3E}">
        <p14:creationId xmlns:p14="http://schemas.microsoft.com/office/powerpoint/2010/main" val="122114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C0D25-3116-D68A-79ED-CF806190C8CA}"/>
              </a:ext>
            </a:extLst>
          </p:cNvPr>
          <p:cNvSpPr>
            <a:spLocks noGrp="1"/>
          </p:cNvSpPr>
          <p:nvPr>
            <p:ph type="title"/>
          </p:nvPr>
        </p:nvSpPr>
        <p:spPr>
          <a:xfrm>
            <a:off x="838200" y="365125"/>
            <a:ext cx="10515600" cy="1269711"/>
          </a:xfrm>
        </p:spPr>
        <p:txBody>
          <a:bodyPr>
            <a:normAutofit/>
          </a:bodyPr>
          <a:lstStyle/>
          <a:p>
            <a:r>
              <a:rPr lang="en-US" sz="5400">
                <a:cs typeface="Posterama"/>
              </a:rPr>
              <a:t>Scope of Problem</a:t>
            </a:r>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30DE711-4809-96CF-D678-0C895A75C3CD}"/>
              </a:ext>
            </a:extLst>
          </p:cNvPr>
          <p:cNvSpPr>
            <a:spLocks noGrp="1"/>
          </p:cNvSpPr>
          <p:nvPr>
            <p:ph idx="1"/>
          </p:nvPr>
        </p:nvSpPr>
        <p:spPr>
          <a:xfrm>
            <a:off x="838200" y="1825625"/>
            <a:ext cx="10515600" cy="4215142"/>
          </a:xfrm>
        </p:spPr>
        <p:txBody>
          <a:bodyPr anchor="ctr">
            <a:normAutofit/>
          </a:bodyPr>
          <a:lstStyle/>
          <a:p>
            <a:pPr>
              <a:lnSpc>
                <a:spcPct val="110000"/>
              </a:lnSpc>
            </a:pPr>
            <a:r>
              <a:rPr lang="en-US" sz="2600">
                <a:ea typeface="+mn-lt"/>
                <a:cs typeface="+mn-lt"/>
              </a:rPr>
              <a:t>A</a:t>
            </a:r>
            <a:r>
              <a:rPr lang="en-US" sz="2600">
                <a:latin typeface="Calibri Light"/>
                <a:ea typeface="+mn-lt"/>
                <a:cs typeface="+mn-lt"/>
              </a:rPr>
              <a:t>ccording to the World Health Organization (WHO), cancer is the second leading cause of death globally, and in 2018, it caused approximately 9.6 million deaths.</a:t>
            </a:r>
          </a:p>
          <a:p>
            <a:pPr>
              <a:lnSpc>
                <a:spcPct val="110000"/>
              </a:lnSpc>
            </a:pPr>
            <a:r>
              <a:rPr lang="en-US" sz="2600">
                <a:latin typeface="Calibri Light"/>
                <a:ea typeface="+mn-lt"/>
                <a:cs typeface="+mn-lt"/>
              </a:rPr>
              <a:t>There are many types of cancer, such as breast cancer, skin cancer, lung cancer, and prostate cancer. </a:t>
            </a:r>
          </a:p>
          <a:p>
            <a:pPr>
              <a:lnSpc>
                <a:spcPct val="110000"/>
              </a:lnSpc>
            </a:pPr>
            <a:r>
              <a:rPr lang="en-US" sz="2600">
                <a:latin typeface="Calibri Light"/>
                <a:ea typeface="+mn-lt"/>
                <a:cs typeface="+mn-lt"/>
              </a:rPr>
              <a:t>According to the International Agency for Research on Cancer mentioned that the common diseases for females are breast cancer, and for males are prostate and  lung cancer.</a:t>
            </a:r>
            <a:endParaRPr lang="en-US" sz="2600"/>
          </a:p>
        </p:txBody>
      </p:sp>
    </p:spTree>
    <p:extLst>
      <p:ext uri="{BB962C8B-B14F-4D97-AF65-F5344CB8AC3E}">
        <p14:creationId xmlns:p14="http://schemas.microsoft.com/office/powerpoint/2010/main" val="290884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ea typeface="+mj-lt"/>
                <a:cs typeface="+mj-lt"/>
              </a:rPr>
              <a:t>Why Breast Cancer ?</a:t>
            </a:r>
            <a:endParaRPr lang="en-US" sz="5400">
              <a:cs typeface="Calibri Light"/>
            </a:endParaRP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838200" y="1929384"/>
            <a:ext cx="10515600" cy="4251960"/>
          </a:xfrm>
        </p:spPr>
        <p:txBody>
          <a:bodyPr vert="horz" lIns="68580" tIns="34290" rIns="68580" bIns="34290" rtlCol="0" anchor="ctr">
            <a:normAutofit/>
          </a:bodyPr>
          <a:lstStyle/>
          <a:p>
            <a:pPr>
              <a:lnSpc>
                <a:spcPct val="120000"/>
              </a:lnSpc>
            </a:pPr>
            <a:r>
              <a:rPr lang="en-US" sz="2600">
                <a:latin typeface="Calibri Light"/>
                <a:ea typeface="+mn-lt"/>
                <a:cs typeface="+mn-lt"/>
              </a:rPr>
              <a:t>Breast cancer is the most common type of cancer in women and considered to be a leading cause of death among the middle aged and old women.</a:t>
            </a:r>
          </a:p>
          <a:p>
            <a:pPr>
              <a:lnSpc>
                <a:spcPct val="120000"/>
              </a:lnSpc>
            </a:pPr>
            <a:r>
              <a:rPr lang="en-US" sz="2600">
                <a:latin typeface="Calibri Light"/>
                <a:ea typeface="+mn-lt"/>
                <a:cs typeface="+mn-lt"/>
              </a:rPr>
              <a:t>At least one out of eight women is expected to be diagnosed with breast cancer.</a:t>
            </a:r>
          </a:p>
          <a:p>
            <a:pPr>
              <a:lnSpc>
                <a:spcPct val="120000"/>
              </a:lnSpc>
            </a:pPr>
            <a:r>
              <a:rPr lang="en-US" sz="2600">
                <a:latin typeface="Calibri Light"/>
                <a:ea typeface="+mn-lt"/>
                <a:cs typeface="+mn-lt"/>
              </a:rPr>
              <a:t>In 2020, there were 2.3 million women diagnosed with breast cancer and 685 000 deaths globally. </a:t>
            </a:r>
          </a:p>
          <a:p>
            <a:pPr>
              <a:lnSpc>
                <a:spcPct val="120000"/>
              </a:lnSpc>
            </a:pPr>
            <a:r>
              <a:rPr lang="en-US" sz="2600">
                <a:latin typeface="Calibri Light"/>
                <a:ea typeface="+mn-lt"/>
                <a:cs typeface="+mn-lt"/>
              </a:rPr>
              <a:t>As of the end of 2020, there were 7.8 million women alive who were diagnosed with breast cancer, making it the world’s most prevalent cancer.</a:t>
            </a:r>
          </a:p>
        </p:txBody>
      </p:sp>
    </p:spTree>
    <p:extLst>
      <p:ext uri="{BB962C8B-B14F-4D97-AF65-F5344CB8AC3E}">
        <p14:creationId xmlns:p14="http://schemas.microsoft.com/office/powerpoint/2010/main" val="193416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E0DD7B-ACDA-D56D-48EA-9EDE1EBE01A8}"/>
              </a:ext>
            </a:extLst>
          </p:cNvPr>
          <p:cNvSpPr>
            <a:spLocks noGrp="1"/>
          </p:cNvSpPr>
          <p:nvPr>
            <p:ph type="title"/>
          </p:nvPr>
        </p:nvSpPr>
        <p:spPr>
          <a:xfrm>
            <a:off x="641374" y="639520"/>
            <a:ext cx="5036506" cy="1822865"/>
          </a:xfrm>
        </p:spPr>
        <p:txBody>
          <a:bodyPr vert="horz" lIns="91440" tIns="45720" rIns="91440" bIns="45720" rtlCol="0" anchor="b">
            <a:normAutofit/>
          </a:bodyPr>
          <a:lstStyle/>
          <a:p>
            <a:r>
              <a:rPr lang="en-US" sz="5400" kern="1200">
                <a:latin typeface="+mj-lt"/>
                <a:ea typeface="+mj-ea"/>
                <a:cs typeface="+mj-cs"/>
              </a:rPr>
              <a:t>Breast Cancer </a:t>
            </a:r>
            <a:r>
              <a:rPr lang="en-US" sz="5400"/>
              <a:t>S</a:t>
            </a:r>
            <a:r>
              <a:rPr lang="en-US" sz="5400" kern="1200">
                <a:latin typeface="+mj-lt"/>
                <a:ea typeface="+mj-ea"/>
                <a:cs typeface="+mj-cs"/>
              </a:rPr>
              <a:t>tatistics</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53D300-07E5-B4C3-CA6B-2039F8C79DC7}"/>
              </a:ext>
            </a:extLst>
          </p:cNvPr>
          <p:cNvSpPr txBox="1"/>
          <p:nvPr/>
        </p:nvSpPr>
        <p:spPr>
          <a:xfrm>
            <a:off x="640705" y="2807208"/>
            <a:ext cx="6457828" cy="341127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defTabSz="914400">
              <a:lnSpc>
                <a:spcPct val="130000"/>
              </a:lnSpc>
              <a:spcAft>
                <a:spcPts val="1000"/>
              </a:spcAft>
            </a:pPr>
            <a:r>
              <a:rPr lang="en-US" sz="3200">
                <a:latin typeface="Calibri Light"/>
                <a:cs typeface="Calibri Light"/>
              </a:rPr>
              <a:t>Breast cancer statistics compared with other types of cancer in U.S between 2009 and 2018.</a:t>
            </a:r>
            <a:endParaRPr lang="en-US"/>
          </a:p>
        </p:txBody>
      </p:sp>
      <p:pic>
        <p:nvPicPr>
          <p:cNvPr id="5" name="Picture 5">
            <a:extLst>
              <a:ext uri="{FF2B5EF4-FFF2-40B4-BE49-F238E27FC236}">
                <a16:creationId xmlns:a16="http://schemas.microsoft.com/office/drawing/2014/main" id="{16CA618E-98AF-F867-48FC-E3C4619BCC57}"/>
              </a:ext>
            </a:extLst>
          </p:cNvPr>
          <p:cNvPicPr>
            <a:picLocks noChangeAspect="1"/>
          </p:cNvPicPr>
          <p:nvPr/>
        </p:nvPicPr>
        <p:blipFill>
          <a:blip r:embed="rId2"/>
          <a:stretch>
            <a:fillRect/>
          </a:stretch>
        </p:blipFill>
        <p:spPr>
          <a:xfrm>
            <a:off x="7096257" y="548178"/>
            <a:ext cx="5366052" cy="6214580"/>
          </a:xfrm>
          <a:prstGeom prst="rect">
            <a:avLst/>
          </a:prstGeom>
        </p:spPr>
      </p:pic>
    </p:spTree>
    <p:extLst>
      <p:ext uri="{BB962C8B-B14F-4D97-AF65-F5344CB8AC3E}">
        <p14:creationId xmlns:p14="http://schemas.microsoft.com/office/powerpoint/2010/main" val="96021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679494" y="967771"/>
            <a:ext cx="6894576" cy="1261397"/>
          </a:xfrm>
        </p:spPr>
        <p:txBody>
          <a:bodyPr anchor="ctr">
            <a:normAutofit/>
          </a:bodyPr>
          <a:lstStyle/>
          <a:p>
            <a:r>
              <a:rPr lang="en-US" sz="5400">
                <a:ea typeface="+mj-lt"/>
                <a:cs typeface="+mj-lt"/>
              </a:rPr>
              <a:t>Breast Anatomy</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679494" y="2706624"/>
            <a:ext cx="7920345" cy="3483864"/>
          </a:xfrm>
        </p:spPr>
        <p:txBody>
          <a:bodyPr vert="horz" lIns="68580" tIns="34290" rIns="68580" bIns="34290" rtlCol="0" anchor="t">
            <a:noAutofit/>
          </a:bodyPr>
          <a:lstStyle/>
          <a:p>
            <a:pPr algn="just">
              <a:spcBef>
                <a:spcPts val="0"/>
              </a:spcBef>
              <a:spcAft>
                <a:spcPts val="600"/>
              </a:spcAft>
              <a:buFont typeface="Arial,Sans-Serif" panose="020B0604020202020204" pitchFamily="34" charset="0"/>
            </a:pPr>
            <a:r>
              <a:rPr lang="en-US" sz="2600">
                <a:latin typeface="Calibri Light"/>
                <a:cs typeface="Calibri"/>
              </a:rPr>
              <a:t>The female breast is mostly made up of a collection of fat cells called adipose tissue, also, a network of lymph system which is part of the immune system that consists of (lymph vessels and lymph nodes).</a:t>
            </a:r>
          </a:p>
          <a:p>
            <a:pPr algn="just">
              <a:spcBef>
                <a:spcPts val="0"/>
              </a:spcBef>
              <a:spcAft>
                <a:spcPts val="600"/>
              </a:spcAft>
              <a:buFont typeface="Arial,Sans-Serif" panose="020B0604020202020204" pitchFamily="34" charset="0"/>
            </a:pPr>
            <a:r>
              <a:rPr lang="en-US" sz="2600">
                <a:latin typeface="Calibri Light"/>
                <a:cs typeface="Calibri"/>
              </a:rPr>
              <a:t>The lymph vessels transports disease fighting cells and fluids.</a:t>
            </a:r>
          </a:p>
          <a:p>
            <a:pPr algn="just">
              <a:spcBef>
                <a:spcPts val="0"/>
              </a:spcBef>
              <a:spcAft>
                <a:spcPts val="600"/>
              </a:spcAft>
              <a:buFont typeface="Arial,Sans-Serif" panose="020B0604020202020204" pitchFamily="34" charset="0"/>
            </a:pPr>
            <a:r>
              <a:rPr lang="en-US" sz="2600">
                <a:latin typeface="Calibri Light"/>
                <a:cs typeface="Calibri"/>
              </a:rPr>
              <a:t>The lymph nodes are small, bean-shaped organs acts as filters destroys anything harmful.</a:t>
            </a:r>
            <a:endParaRPr lang="en-US" sz="2600">
              <a:latin typeface="Calibri Light"/>
            </a:endParaRPr>
          </a:p>
        </p:txBody>
      </p:sp>
      <p:pic>
        <p:nvPicPr>
          <p:cNvPr id="5" name="Picture 3" descr="Diagram&#10;&#10;Description automatically generated">
            <a:extLst>
              <a:ext uri="{FF2B5EF4-FFF2-40B4-BE49-F238E27FC236}">
                <a16:creationId xmlns:a16="http://schemas.microsoft.com/office/drawing/2014/main" id="{425089C8-8F28-C892-8A99-C4897D567ABE}"/>
              </a:ext>
            </a:extLst>
          </p:cNvPr>
          <p:cNvPicPr>
            <a:picLocks noChangeAspect="1"/>
          </p:cNvPicPr>
          <p:nvPr/>
        </p:nvPicPr>
        <p:blipFill>
          <a:blip r:embed="rId2"/>
          <a:stretch>
            <a:fillRect/>
          </a:stretch>
        </p:blipFill>
        <p:spPr>
          <a:xfrm>
            <a:off x="8855462" y="3728875"/>
            <a:ext cx="2792975" cy="2423739"/>
          </a:xfrm>
          <a:prstGeom prst="rect">
            <a:avLst/>
          </a:prstGeom>
        </p:spPr>
      </p:pic>
      <p:pic>
        <p:nvPicPr>
          <p:cNvPr id="7" name="Picture 6" descr="Diagram&#10;&#10;Description automatically generated">
            <a:extLst>
              <a:ext uri="{FF2B5EF4-FFF2-40B4-BE49-F238E27FC236}">
                <a16:creationId xmlns:a16="http://schemas.microsoft.com/office/drawing/2014/main" id="{83C4326D-C015-926E-7C74-698ECF2D5BC6}"/>
              </a:ext>
            </a:extLst>
          </p:cNvPr>
          <p:cNvPicPr>
            <a:picLocks noChangeAspect="1"/>
          </p:cNvPicPr>
          <p:nvPr/>
        </p:nvPicPr>
        <p:blipFill>
          <a:blip r:embed="rId3"/>
          <a:stretch>
            <a:fillRect/>
          </a:stretch>
        </p:blipFill>
        <p:spPr>
          <a:xfrm>
            <a:off x="8839410" y="1011655"/>
            <a:ext cx="2826326" cy="2176272"/>
          </a:xfrm>
          <a:prstGeom prst="rect">
            <a:avLst/>
          </a:prstGeom>
        </p:spPr>
      </p:pic>
    </p:spTree>
    <p:extLst>
      <p:ext uri="{BB962C8B-B14F-4D97-AF65-F5344CB8AC3E}">
        <p14:creationId xmlns:p14="http://schemas.microsoft.com/office/powerpoint/2010/main" val="377516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73A4E-A108-F06B-DF6C-E310F0006219}"/>
              </a:ext>
            </a:extLst>
          </p:cNvPr>
          <p:cNvSpPr>
            <a:spLocks noGrp="1"/>
          </p:cNvSpPr>
          <p:nvPr>
            <p:ph type="title"/>
          </p:nvPr>
        </p:nvSpPr>
        <p:spPr>
          <a:xfrm>
            <a:off x="645313" y="783853"/>
            <a:ext cx="4818888" cy="1395063"/>
          </a:xfrm>
        </p:spPr>
        <p:txBody>
          <a:bodyPr anchor="ctr">
            <a:normAutofit fontScale="90000"/>
          </a:bodyPr>
          <a:lstStyle/>
          <a:p>
            <a:r>
              <a:rPr lang="en-US" sz="5400">
                <a:ea typeface="+mj-lt"/>
                <a:cs typeface="+mj-lt"/>
              </a:rPr>
              <a:t>Breast Anatomy</a:t>
            </a:r>
            <a:endParaRPr lang="en-US" sz="4000" b="1">
              <a:ea typeface="+mj-lt"/>
              <a:cs typeface="+mj-lt"/>
            </a:endParaRPr>
          </a:p>
        </p:txBody>
      </p:sp>
      <p:sp>
        <p:nvSpPr>
          <p:cNvPr id="3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1C7282-507A-093F-027C-01C3492D2E2A}"/>
              </a:ext>
            </a:extLst>
          </p:cNvPr>
          <p:cNvSpPr>
            <a:spLocks noGrp="1"/>
          </p:cNvSpPr>
          <p:nvPr>
            <p:ph idx="1"/>
          </p:nvPr>
        </p:nvSpPr>
        <p:spPr>
          <a:xfrm>
            <a:off x="630936" y="2660904"/>
            <a:ext cx="4818888" cy="3547872"/>
          </a:xfrm>
        </p:spPr>
        <p:txBody>
          <a:bodyPr vert="horz" lIns="91440" tIns="45720" rIns="91440" bIns="45720" rtlCol="0" anchor="t">
            <a:normAutofit/>
          </a:bodyPr>
          <a:lstStyle/>
          <a:p>
            <a:pPr algn="just">
              <a:lnSpc>
                <a:spcPct val="110000"/>
              </a:lnSpc>
              <a:spcBef>
                <a:spcPts val="700"/>
              </a:spcBef>
            </a:pPr>
            <a:r>
              <a:rPr lang="en-US" sz="2600">
                <a:latin typeface="Calibri Light"/>
                <a:ea typeface="+mn-lt"/>
                <a:cs typeface="+mn-lt"/>
              </a:rPr>
              <a:t>There are also areas called lobes That are made of many small lobules That produces milk.</a:t>
            </a:r>
            <a:endParaRPr lang="en-US" sz="2600">
              <a:latin typeface="Calibri Light"/>
              <a:cs typeface="Calibri"/>
            </a:endParaRPr>
          </a:p>
          <a:p>
            <a:pPr algn="just">
              <a:lnSpc>
                <a:spcPct val="110000"/>
              </a:lnSpc>
              <a:spcBef>
                <a:spcPts val="700"/>
              </a:spcBef>
            </a:pPr>
            <a:r>
              <a:rPr lang="en-US" sz="2600">
                <a:latin typeface="Calibri Light"/>
                <a:ea typeface="+mn-lt"/>
                <a:cs typeface="+mn-lt"/>
              </a:rPr>
              <a:t>Both the lobes and lobules are connected by milk ducts which act as tubes to carry  the milk to the nipple.</a:t>
            </a:r>
            <a:endParaRPr lang="en-US" sz="2600">
              <a:latin typeface="Calibri Light"/>
              <a:cs typeface="Calibri"/>
            </a:endParaRPr>
          </a:p>
        </p:txBody>
      </p:sp>
      <p:pic>
        <p:nvPicPr>
          <p:cNvPr id="5" name="Picture 9" descr="Diagram&#10;&#10;Description automatically generated">
            <a:extLst>
              <a:ext uri="{FF2B5EF4-FFF2-40B4-BE49-F238E27FC236}">
                <a16:creationId xmlns:a16="http://schemas.microsoft.com/office/drawing/2014/main" id="{710D83EA-023F-2AD2-E70B-71CC0029854B}"/>
              </a:ext>
            </a:extLst>
          </p:cNvPr>
          <p:cNvPicPr>
            <a:picLocks noChangeAspect="1"/>
          </p:cNvPicPr>
          <p:nvPr/>
        </p:nvPicPr>
        <p:blipFill rotWithShape="1">
          <a:blip r:embed="rId2"/>
          <a:srcRect r="3707" b="-2"/>
          <a:stretch/>
        </p:blipFill>
        <p:spPr>
          <a:xfrm>
            <a:off x="6099048" y="707766"/>
            <a:ext cx="5458968" cy="5442467"/>
          </a:xfrm>
          <a:prstGeom prst="rect">
            <a:avLst/>
          </a:prstGeom>
        </p:spPr>
      </p:pic>
    </p:spTree>
    <p:extLst>
      <p:ext uri="{BB962C8B-B14F-4D97-AF65-F5344CB8AC3E}">
        <p14:creationId xmlns:p14="http://schemas.microsoft.com/office/powerpoint/2010/main" val="287984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A4C42-FAAE-A9B3-F085-BC8F43F09CDC}"/>
              </a:ext>
            </a:extLst>
          </p:cNvPr>
          <p:cNvSpPr>
            <a:spLocks noGrp="1"/>
          </p:cNvSpPr>
          <p:nvPr>
            <p:ph type="title"/>
          </p:nvPr>
        </p:nvSpPr>
        <p:spPr>
          <a:xfrm>
            <a:off x="838200" y="365125"/>
            <a:ext cx="10515600" cy="1325563"/>
          </a:xfrm>
        </p:spPr>
        <p:txBody>
          <a:bodyPr>
            <a:normAutofit/>
          </a:bodyPr>
          <a:lstStyle/>
          <a:p>
            <a:r>
              <a:rPr lang="en-US" sz="5400">
                <a:cs typeface="Posterama"/>
              </a:rPr>
              <a:t>Types of breast cancer</a:t>
            </a:r>
            <a:endParaRPr lang="en-US" sz="54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69306CE8-1C37-39E8-AAF3-13D900DA4AD3}"/>
              </a:ext>
            </a:extLst>
          </p:cNvPr>
          <p:cNvSpPr>
            <a:spLocks noGrp="1"/>
          </p:cNvSpPr>
          <p:nvPr>
            <p:ph idx="1"/>
          </p:nvPr>
        </p:nvSpPr>
        <p:spPr>
          <a:xfrm>
            <a:off x="838200" y="1929384"/>
            <a:ext cx="10515600" cy="4251960"/>
          </a:xfrm>
        </p:spPr>
        <p:txBody>
          <a:bodyPr vert="horz" lIns="68580" tIns="34290" rIns="68580" bIns="34290" rtlCol="0" anchor="t">
            <a:noAutofit/>
          </a:bodyPr>
          <a:lstStyle/>
          <a:p>
            <a:pPr algn="just">
              <a:lnSpc>
                <a:spcPct val="110000"/>
              </a:lnSpc>
            </a:pPr>
            <a:r>
              <a:rPr lang="en-US" sz="2600" b="1">
                <a:latin typeface="Calibri Light"/>
                <a:ea typeface="+mn-lt"/>
                <a:cs typeface="+mn-lt"/>
              </a:rPr>
              <a:t>Ductal Carcinoma In Situ (DCIS) : </a:t>
            </a:r>
            <a:r>
              <a:rPr lang="en-US" sz="2600">
                <a:latin typeface="Calibri Light"/>
                <a:ea typeface="+mn-lt"/>
                <a:cs typeface="+mn-lt"/>
              </a:rPr>
              <a:t>abnormal cells have been found in the lining of the breast milk duct.</a:t>
            </a:r>
            <a:endParaRPr lang="en-US" sz="2600">
              <a:latin typeface="Calibri Light"/>
              <a:cs typeface="Calibri"/>
            </a:endParaRPr>
          </a:p>
          <a:p>
            <a:pPr algn="just">
              <a:lnSpc>
                <a:spcPct val="110000"/>
              </a:lnSpc>
            </a:pPr>
            <a:r>
              <a:rPr lang="en-US" sz="2600" b="1">
                <a:latin typeface="Calibri Light"/>
                <a:ea typeface="+mn-lt"/>
                <a:cs typeface="+mn-lt"/>
              </a:rPr>
              <a:t>Lobular Carcinoma In Situ (LCIS): </a:t>
            </a:r>
            <a:r>
              <a:rPr lang="en-US" sz="2600">
                <a:latin typeface="Calibri Light"/>
                <a:ea typeface="+mn-lt"/>
                <a:cs typeface="+mn-lt"/>
              </a:rPr>
              <a:t>abnormal cells are found in the lobules of the breast. </a:t>
            </a:r>
          </a:p>
          <a:p>
            <a:pPr algn="just">
              <a:lnSpc>
                <a:spcPct val="110000"/>
              </a:lnSpc>
            </a:pPr>
            <a:r>
              <a:rPr lang="en-US" sz="2600" b="1">
                <a:latin typeface="Calibri Light"/>
                <a:cs typeface="Calibri"/>
              </a:rPr>
              <a:t>Invasive Lobular Cancer (ILC): </a:t>
            </a:r>
            <a:r>
              <a:rPr lang="en-US" sz="2600">
                <a:latin typeface="Calibri Light"/>
                <a:cs typeface="Calibri"/>
              </a:rPr>
              <a:t>Invasive breast cancer that begins in the lobules (milk glands) of the breast and spreads to surrounding normal tissue.</a:t>
            </a:r>
          </a:p>
          <a:p>
            <a:pPr algn="just">
              <a:lnSpc>
                <a:spcPct val="110000"/>
              </a:lnSpc>
            </a:pPr>
            <a:r>
              <a:rPr lang="en-US" sz="2600" b="1">
                <a:latin typeface="Calibri Light"/>
                <a:ea typeface="+mn-lt"/>
                <a:cs typeface="+mn-lt"/>
              </a:rPr>
              <a:t>Invasive Ductal Carcinoma (IDC)</a:t>
            </a:r>
            <a:r>
              <a:rPr lang="en-US" sz="2600">
                <a:latin typeface="Calibri Light"/>
                <a:ea typeface="+mn-lt"/>
                <a:cs typeface="+mn-lt"/>
              </a:rPr>
              <a:t> : abnormal cancer cells that began forming in the milk ducts and spread into other parts of the breast tissue. IDC is the most common type of breast cancer.</a:t>
            </a:r>
            <a:endParaRPr lang="en-US" sz="2600">
              <a:latin typeface="Calibri Light"/>
              <a:cs typeface="Calibri"/>
            </a:endParaRPr>
          </a:p>
        </p:txBody>
      </p:sp>
    </p:spTree>
    <p:extLst>
      <p:ext uri="{BB962C8B-B14F-4D97-AF65-F5344CB8AC3E}">
        <p14:creationId xmlns:p14="http://schemas.microsoft.com/office/powerpoint/2010/main" val="344783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0A1F8-F3BF-DD32-1043-86124AFD9E8F}"/>
              </a:ext>
            </a:extLst>
          </p:cNvPr>
          <p:cNvSpPr>
            <a:spLocks noGrp="1"/>
          </p:cNvSpPr>
          <p:nvPr>
            <p:ph type="title"/>
          </p:nvPr>
        </p:nvSpPr>
        <p:spPr>
          <a:xfrm>
            <a:off x="630936" y="640080"/>
            <a:ext cx="4834128" cy="1696212"/>
          </a:xfrm>
        </p:spPr>
        <p:txBody>
          <a:bodyPr anchor="ctr">
            <a:normAutofit/>
          </a:bodyPr>
          <a:lstStyle/>
          <a:p>
            <a:r>
              <a:rPr lang="en-US" sz="5400">
                <a:ea typeface="+mj-lt"/>
                <a:cs typeface="+mj-lt"/>
              </a:rPr>
              <a:t>Breast Cancer Stages</a:t>
            </a:r>
            <a:endParaRPr lang="en-US" sz="5400"/>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4B2ADD-4934-D378-E445-1E77B8416B23}"/>
              </a:ext>
            </a:extLst>
          </p:cNvPr>
          <p:cNvSpPr>
            <a:spLocks noGrp="1"/>
          </p:cNvSpPr>
          <p:nvPr>
            <p:ph idx="1"/>
          </p:nvPr>
        </p:nvSpPr>
        <p:spPr>
          <a:xfrm>
            <a:off x="630936" y="2660904"/>
            <a:ext cx="4818888" cy="3547872"/>
          </a:xfrm>
        </p:spPr>
        <p:txBody>
          <a:bodyPr vert="horz" lIns="68580" tIns="34290" rIns="68580" bIns="34290" rtlCol="0" anchor="t">
            <a:normAutofit/>
          </a:bodyPr>
          <a:lstStyle/>
          <a:p>
            <a:r>
              <a:rPr lang="en-US" sz="2600">
                <a:latin typeface="Calibri Light"/>
                <a:ea typeface="+mn-lt"/>
                <a:cs typeface="+mn-lt"/>
              </a:rPr>
              <a:t>Cancer is assessed by five stages ranging from 0-4.</a:t>
            </a:r>
            <a:endParaRPr lang="en-US" sz="2600">
              <a:latin typeface="Calibri Light"/>
              <a:cs typeface="Calibri"/>
            </a:endParaRPr>
          </a:p>
          <a:p>
            <a:r>
              <a:rPr lang="en-US" sz="2600">
                <a:latin typeface="Calibri Light"/>
                <a:ea typeface="+mn-lt"/>
                <a:cs typeface="+mn-lt"/>
              </a:rPr>
              <a:t>Each stage represents a progression of the cancer. </a:t>
            </a:r>
          </a:p>
          <a:p>
            <a:r>
              <a:rPr lang="en-US" sz="2600">
                <a:latin typeface="Calibri Light"/>
                <a:ea typeface="+mn-lt"/>
                <a:cs typeface="+mn-lt"/>
              </a:rPr>
              <a:t>As the complexity of the cancer intensifies, so does the treatment required to fight it.</a:t>
            </a:r>
            <a:endParaRPr lang="en-US" sz="2600">
              <a:latin typeface="Calibri Light"/>
              <a:cs typeface="Calibri"/>
            </a:endParaRPr>
          </a:p>
        </p:txBody>
      </p:sp>
      <p:pic>
        <p:nvPicPr>
          <p:cNvPr id="4" name="Picture 4" descr="Logo, company name&#10;&#10;Description automatically generated">
            <a:extLst>
              <a:ext uri="{FF2B5EF4-FFF2-40B4-BE49-F238E27FC236}">
                <a16:creationId xmlns:a16="http://schemas.microsoft.com/office/drawing/2014/main" id="{B54D8324-8E06-33AB-1793-84F7A95AC93F}"/>
              </a:ext>
            </a:extLst>
          </p:cNvPr>
          <p:cNvPicPr>
            <a:picLocks noChangeAspect="1"/>
          </p:cNvPicPr>
          <p:nvPr/>
        </p:nvPicPr>
        <p:blipFill>
          <a:blip r:embed="rId2"/>
          <a:stretch>
            <a:fillRect/>
          </a:stretch>
        </p:blipFill>
        <p:spPr>
          <a:xfrm>
            <a:off x="6099048" y="1891391"/>
            <a:ext cx="5458968" cy="3075218"/>
          </a:xfrm>
          <a:prstGeom prst="rect">
            <a:avLst/>
          </a:prstGeom>
        </p:spPr>
      </p:pic>
    </p:spTree>
    <p:extLst>
      <p:ext uri="{BB962C8B-B14F-4D97-AF65-F5344CB8AC3E}">
        <p14:creationId xmlns:p14="http://schemas.microsoft.com/office/powerpoint/2010/main" val="185503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505BF-207F-E947-7E00-F1A34594CD73}"/>
              </a:ext>
            </a:extLst>
          </p:cNvPr>
          <p:cNvSpPr>
            <a:spLocks noGrp="1"/>
          </p:cNvSpPr>
          <p:nvPr>
            <p:ph type="title"/>
          </p:nvPr>
        </p:nvSpPr>
        <p:spPr>
          <a:xfrm>
            <a:off x="838200" y="365125"/>
            <a:ext cx="10515600" cy="1325563"/>
          </a:xfrm>
        </p:spPr>
        <p:txBody>
          <a:bodyPr vert="horz" lIns="91440" tIns="45720" rIns="91440" bIns="45720" anchorCtr="0">
            <a:normAutofit/>
          </a:bodyPr>
          <a:lstStyle/>
          <a:p>
            <a:r>
              <a:rPr lang="en-US" sz="5400">
                <a:cs typeface="Posterama"/>
              </a:rPr>
              <a:t>Breast Cancer Stages</a:t>
            </a:r>
            <a:endParaRPr lang="en-US" sz="5400">
              <a:cs typeface="Calibri Light" panose="020F0302020204030204"/>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8A066E-30D6-B7FC-9E8D-1E53908CF33D}"/>
              </a:ext>
            </a:extLst>
          </p:cNvPr>
          <p:cNvSpPr>
            <a:spLocks noGrp="1"/>
          </p:cNvSpPr>
          <p:nvPr>
            <p:ph idx="1"/>
          </p:nvPr>
        </p:nvSpPr>
        <p:spPr>
          <a:xfrm>
            <a:off x="838200" y="1996175"/>
            <a:ext cx="10515600" cy="3337560"/>
          </a:xfrm>
        </p:spPr>
        <p:txBody>
          <a:bodyPr vert="horz" lIns="68580" tIns="34290" rIns="68580" bIns="34290" rtlCol="0" anchor="ctr">
            <a:noAutofit/>
          </a:bodyPr>
          <a:lstStyle/>
          <a:p>
            <a:pPr algn="just">
              <a:lnSpc>
                <a:spcPct val="125000"/>
              </a:lnSpc>
              <a:spcBef>
                <a:spcPts val="0"/>
              </a:spcBef>
            </a:pPr>
            <a:r>
              <a:rPr lang="en-US" sz="2600">
                <a:latin typeface="Calibri Light"/>
                <a:ea typeface="+mn-lt"/>
                <a:cs typeface="+mn-lt"/>
              </a:rPr>
              <a:t>Breast cancer staging is classified by:</a:t>
            </a:r>
          </a:p>
          <a:p>
            <a:pPr marL="971550" lvl="2" indent="-514350" algn="just">
              <a:lnSpc>
                <a:spcPct val="125000"/>
              </a:lnSpc>
              <a:spcBef>
                <a:spcPts val="0"/>
              </a:spcBef>
              <a:buFont typeface="Courier New" panose="020B0604020202020204" pitchFamily="34" charset="0"/>
              <a:buChar char="o"/>
            </a:pPr>
            <a:r>
              <a:rPr lang="en-US" sz="2600">
                <a:latin typeface="Calibri Light"/>
                <a:ea typeface="+mn-lt"/>
                <a:cs typeface="+mn-lt"/>
              </a:rPr>
              <a:t>The size and location of the tumor.</a:t>
            </a:r>
          </a:p>
          <a:p>
            <a:pPr marL="971550" lvl="2" indent="-514350" algn="just">
              <a:lnSpc>
                <a:spcPct val="125000"/>
              </a:lnSpc>
              <a:spcBef>
                <a:spcPts val="0"/>
              </a:spcBef>
              <a:buFont typeface="Courier New" panose="020B0604020202020204" pitchFamily="34" charset="0"/>
              <a:buChar char="o"/>
            </a:pPr>
            <a:r>
              <a:rPr lang="en-US" sz="2600">
                <a:latin typeface="Calibri Light"/>
                <a:ea typeface="+mn-lt"/>
                <a:cs typeface="+mn-lt"/>
              </a:rPr>
              <a:t>Whether the cancer has spread to nearby lymph nodes or other parts of the body.</a:t>
            </a:r>
          </a:p>
          <a:p>
            <a:pPr marL="971550" lvl="2" indent="-514350" algn="just">
              <a:lnSpc>
                <a:spcPct val="125000"/>
              </a:lnSpc>
              <a:spcBef>
                <a:spcPts val="0"/>
              </a:spcBef>
              <a:buFont typeface="Courier New" panose="020B0604020202020204" pitchFamily="34" charset="0"/>
              <a:buChar char="o"/>
            </a:pPr>
            <a:r>
              <a:rPr lang="en-US" sz="2600">
                <a:latin typeface="Calibri Light"/>
                <a:ea typeface="+mn-lt"/>
                <a:cs typeface="+mn-lt"/>
              </a:rPr>
              <a:t>The grade of the tumor or how likely it is to grow and spread.</a:t>
            </a:r>
          </a:p>
        </p:txBody>
      </p:sp>
    </p:spTree>
    <p:extLst>
      <p:ext uri="{BB962C8B-B14F-4D97-AF65-F5344CB8AC3E}">
        <p14:creationId xmlns:p14="http://schemas.microsoft.com/office/powerpoint/2010/main" val="391124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79923-6879-8282-1D7D-2B111EA8D6BD}"/>
              </a:ext>
            </a:extLst>
          </p:cNvPr>
          <p:cNvSpPr>
            <a:spLocks noGrp="1"/>
          </p:cNvSpPr>
          <p:nvPr>
            <p:ph type="title"/>
          </p:nvPr>
        </p:nvSpPr>
        <p:spPr>
          <a:xfrm>
            <a:off x="533533" y="548640"/>
            <a:ext cx="3908575" cy="5431536"/>
          </a:xfrm>
        </p:spPr>
        <p:txBody>
          <a:bodyPr>
            <a:normAutofit/>
          </a:bodyPr>
          <a:lstStyle/>
          <a:p>
            <a:pPr algn="ctr"/>
            <a:r>
              <a:rPr lang="en-US" sz="4600"/>
              <a:t>Breast Cancer Classification </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3BFE28-21DD-CFC6-2AF4-394AEAA0DFB1}"/>
              </a:ext>
            </a:extLst>
          </p:cNvPr>
          <p:cNvSpPr>
            <a:spLocks noGrp="1"/>
          </p:cNvSpPr>
          <p:nvPr>
            <p:ph idx="1"/>
          </p:nvPr>
        </p:nvSpPr>
        <p:spPr>
          <a:xfrm>
            <a:off x="5126418" y="552091"/>
            <a:ext cx="6224335" cy="5431536"/>
          </a:xfrm>
        </p:spPr>
        <p:txBody>
          <a:bodyPr anchor="ctr">
            <a:normAutofit/>
          </a:bodyPr>
          <a:lstStyle/>
          <a:p>
            <a:pPr marL="0" indent="0">
              <a:buNone/>
            </a:pPr>
            <a:r>
              <a:rPr lang="en-US" sz="3600" b="1"/>
              <a:t>Team members:</a:t>
            </a:r>
          </a:p>
          <a:p>
            <a:pPr marL="457200" lvl="1" indent="0">
              <a:buNone/>
            </a:pPr>
            <a:r>
              <a:rPr lang="en-US" sz="3600"/>
              <a:t>Menna Mohamed</a:t>
            </a:r>
          </a:p>
          <a:p>
            <a:pPr marL="457200" lvl="1" indent="0">
              <a:buNone/>
            </a:pPr>
            <a:r>
              <a:rPr lang="en-US" sz="3600"/>
              <a:t>Peter Magdy</a:t>
            </a:r>
          </a:p>
          <a:p>
            <a:pPr marL="457200" lvl="1" indent="0">
              <a:buNone/>
            </a:pPr>
            <a:r>
              <a:rPr lang="en-US" sz="3600"/>
              <a:t>Ashraf Hussein</a:t>
            </a:r>
          </a:p>
          <a:p>
            <a:pPr marL="457200" lvl="1" indent="0">
              <a:buNone/>
            </a:pPr>
            <a:r>
              <a:rPr lang="en-US" sz="3600"/>
              <a:t>Eyad Ahmed</a:t>
            </a:r>
          </a:p>
          <a:p>
            <a:pPr marL="457200" lvl="1" indent="0">
              <a:buNone/>
            </a:pPr>
            <a:r>
              <a:rPr lang="en-US" sz="3600"/>
              <a:t>Kirollos Adel</a:t>
            </a:r>
          </a:p>
          <a:p>
            <a:pPr marL="457200" lvl="1" indent="0">
              <a:buNone/>
            </a:pPr>
            <a:r>
              <a:rPr lang="en-US" sz="3600"/>
              <a:t>Monica Said</a:t>
            </a:r>
          </a:p>
          <a:p>
            <a:pPr marL="457200" lvl="1" indent="0">
              <a:buNone/>
            </a:pPr>
            <a:r>
              <a:rPr lang="en-US" sz="3600"/>
              <a:t>Mina </a:t>
            </a:r>
            <a:r>
              <a:rPr lang="en-US" sz="3600" err="1"/>
              <a:t>Gebraiel</a:t>
            </a:r>
            <a:endParaRPr lang="en-US" sz="3600"/>
          </a:p>
          <a:p>
            <a:pPr marL="457200" lvl="1" indent="0">
              <a:buNone/>
            </a:pPr>
            <a:r>
              <a:rPr lang="en-US" sz="3600"/>
              <a:t>Fady Gaber</a:t>
            </a:r>
          </a:p>
        </p:txBody>
      </p:sp>
    </p:spTree>
    <p:extLst>
      <p:ext uri="{BB962C8B-B14F-4D97-AF65-F5344CB8AC3E}">
        <p14:creationId xmlns:p14="http://schemas.microsoft.com/office/powerpoint/2010/main" val="241732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A5C50-9526-3B57-3E4A-DE7BD03AF0CF}"/>
              </a:ext>
            </a:extLst>
          </p:cNvPr>
          <p:cNvSpPr>
            <a:spLocks noGrp="1"/>
          </p:cNvSpPr>
          <p:nvPr>
            <p:ph type="title"/>
          </p:nvPr>
        </p:nvSpPr>
        <p:spPr>
          <a:xfrm>
            <a:off x="838200" y="365125"/>
            <a:ext cx="10515600" cy="1325563"/>
          </a:xfrm>
        </p:spPr>
        <p:txBody>
          <a:bodyPr>
            <a:normAutofit/>
          </a:bodyPr>
          <a:lstStyle/>
          <a:p>
            <a:r>
              <a:rPr lang="en-US" sz="5400">
                <a:cs typeface="Posterama"/>
              </a:rPr>
              <a:t>TNM staging system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57B1DE-9696-31CC-1703-7A599012AF61}"/>
              </a:ext>
            </a:extLst>
          </p:cNvPr>
          <p:cNvSpPr>
            <a:spLocks noGrp="1"/>
          </p:cNvSpPr>
          <p:nvPr>
            <p:ph idx="1"/>
          </p:nvPr>
        </p:nvSpPr>
        <p:spPr>
          <a:xfrm>
            <a:off x="838200" y="1929384"/>
            <a:ext cx="10515600" cy="4251960"/>
          </a:xfrm>
        </p:spPr>
        <p:txBody>
          <a:bodyPr vert="horz" lIns="91440" tIns="45720" rIns="91440" bIns="45720" rtlCol="0" anchor="t">
            <a:normAutofit/>
          </a:bodyPr>
          <a:lstStyle/>
          <a:p>
            <a:pPr algn="just">
              <a:lnSpc>
                <a:spcPct val="110000"/>
              </a:lnSpc>
            </a:pPr>
            <a:r>
              <a:rPr lang="en-US" sz="2600">
                <a:latin typeface="Calibri Light"/>
                <a:ea typeface="+mn-lt"/>
                <a:cs typeface="+mn-lt"/>
              </a:rPr>
              <a:t>TNM staging system is used for most types of cancer.</a:t>
            </a:r>
          </a:p>
          <a:p>
            <a:pPr algn="just">
              <a:lnSpc>
                <a:spcPct val="110000"/>
              </a:lnSpc>
            </a:pPr>
            <a:r>
              <a:rPr lang="en-US" sz="2600">
                <a:latin typeface="Calibri Light"/>
                <a:ea typeface="+mn-lt"/>
                <a:cs typeface="+mn-lt"/>
              </a:rPr>
              <a:t>The TNM system uses letters and numbers to describe:</a:t>
            </a:r>
            <a:endParaRPr lang="en-US" sz="2600">
              <a:latin typeface="Calibri Light"/>
              <a:cs typeface="Calibri"/>
            </a:endParaRPr>
          </a:p>
          <a:p>
            <a:pPr lvl="1" algn="just">
              <a:lnSpc>
                <a:spcPct val="110000"/>
              </a:lnSpc>
              <a:buFont typeface="Courier New" panose="020B0604020202020204" pitchFamily="34" charset="0"/>
              <a:buChar char="o"/>
            </a:pPr>
            <a:r>
              <a:rPr lang="en-US" sz="2600">
                <a:latin typeface="Calibri Light"/>
                <a:ea typeface="+mn-lt"/>
                <a:cs typeface="+mn-lt"/>
              </a:rPr>
              <a:t>The tumor (T)</a:t>
            </a:r>
            <a:endParaRPr lang="en-US" sz="2600">
              <a:latin typeface="Calibri Light"/>
              <a:cs typeface="Calibri"/>
            </a:endParaRPr>
          </a:p>
          <a:p>
            <a:pPr lvl="1" algn="just">
              <a:lnSpc>
                <a:spcPct val="110000"/>
              </a:lnSpc>
              <a:buFont typeface="Courier New" panose="020B0604020202020204" pitchFamily="34" charset="0"/>
              <a:buChar char="o"/>
            </a:pPr>
            <a:r>
              <a:rPr lang="en-US" sz="2600">
                <a:latin typeface="Calibri Light"/>
                <a:ea typeface="+mn-lt"/>
                <a:cs typeface="+mn-lt"/>
              </a:rPr>
              <a:t>Lymph nodes (N)</a:t>
            </a:r>
            <a:endParaRPr lang="en-US" sz="2600">
              <a:latin typeface="Calibri Light"/>
              <a:cs typeface="Calibri"/>
            </a:endParaRPr>
          </a:p>
          <a:p>
            <a:pPr lvl="1" algn="just">
              <a:lnSpc>
                <a:spcPct val="110000"/>
              </a:lnSpc>
              <a:buFont typeface="Courier New" panose="020B0604020202020204" pitchFamily="34" charset="0"/>
              <a:buChar char="o"/>
            </a:pPr>
            <a:r>
              <a:rPr lang="en-US" sz="2600">
                <a:latin typeface="Calibri Light"/>
                <a:ea typeface="+mn-lt"/>
                <a:cs typeface="+mn-lt"/>
              </a:rPr>
              <a:t>Whether the cancer has spread or metastasized (M)</a:t>
            </a:r>
          </a:p>
          <a:p>
            <a:pPr algn="just">
              <a:lnSpc>
                <a:spcPct val="110000"/>
              </a:lnSpc>
            </a:pPr>
            <a:r>
              <a:rPr lang="en-US" sz="2600">
                <a:latin typeface="Calibri Light"/>
                <a:ea typeface="+mn-lt"/>
                <a:cs typeface="+mn-lt"/>
              </a:rPr>
              <a:t>The information collected is used to give a specific cancer stage ranging from 0 - 4.</a:t>
            </a:r>
            <a:endParaRPr lang="en-US" sz="2600">
              <a:latin typeface="Calibri Light"/>
              <a:cs typeface="Calibri" panose="020F0502020204030204"/>
            </a:endParaRPr>
          </a:p>
        </p:txBody>
      </p:sp>
    </p:spTree>
    <p:extLst>
      <p:ext uri="{BB962C8B-B14F-4D97-AF65-F5344CB8AC3E}">
        <p14:creationId xmlns:p14="http://schemas.microsoft.com/office/powerpoint/2010/main" val="396205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17539-0D2E-8123-9AF7-1B5D8378A924}"/>
              </a:ext>
            </a:extLst>
          </p:cNvPr>
          <p:cNvSpPr>
            <a:spLocks noGrp="1"/>
          </p:cNvSpPr>
          <p:nvPr>
            <p:ph type="title"/>
          </p:nvPr>
        </p:nvSpPr>
        <p:spPr>
          <a:xfrm>
            <a:off x="838200" y="365125"/>
            <a:ext cx="10515600" cy="1325563"/>
          </a:xfrm>
        </p:spPr>
        <p:txBody>
          <a:bodyPr>
            <a:normAutofit/>
          </a:bodyPr>
          <a:lstStyle/>
          <a:p>
            <a:r>
              <a:rPr lang="en-US" sz="5400">
                <a:ea typeface="+mj-lt"/>
                <a:cs typeface="+mj-lt"/>
              </a:rPr>
              <a:t>Tumor (T)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9C193F-50BD-3287-C314-609BB20CAC63}"/>
              </a:ext>
            </a:extLst>
          </p:cNvPr>
          <p:cNvSpPr>
            <a:spLocks noGrp="1"/>
          </p:cNvSpPr>
          <p:nvPr>
            <p:ph idx="1"/>
          </p:nvPr>
        </p:nvSpPr>
        <p:spPr>
          <a:xfrm>
            <a:off x="838200" y="1929384"/>
            <a:ext cx="10515600" cy="4251960"/>
          </a:xfrm>
        </p:spPr>
        <p:txBody>
          <a:bodyPr vert="horz" lIns="91440" tIns="45720" rIns="91440" bIns="45720" rtlCol="0" anchor="t">
            <a:noAutofit/>
          </a:bodyPr>
          <a:lstStyle/>
          <a:p>
            <a:pPr algn="just">
              <a:lnSpc>
                <a:spcPct val="110000"/>
              </a:lnSpc>
            </a:pPr>
            <a:r>
              <a:rPr lang="en-US" sz="2600">
                <a:latin typeface="Calibri Light"/>
                <a:ea typeface="+mn-lt"/>
                <a:cs typeface="+mn-lt"/>
              </a:rPr>
              <a:t>The letter T and the number after it describe the tumor by answering these questions:</a:t>
            </a:r>
          </a:p>
          <a:p>
            <a:pPr lvl="1" algn="just">
              <a:lnSpc>
                <a:spcPct val="110000"/>
              </a:lnSpc>
              <a:buFont typeface="Courier New" panose="020B0604020202020204" pitchFamily="34" charset="0"/>
              <a:buChar char="o"/>
            </a:pPr>
            <a:r>
              <a:rPr lang="en-US" sz="2600">
                <a:latin typeface="Calibri Light"/>
                <a:ea typeface="+mn-lt"/>
                <a:cs typeface="+mn-lt"/>
              </a:rPr>
              <a:t>How large is the primary tumor?</a:t>
            </a:r>
          </a:p>
          <a:p>
            <a:pPr lvl="1" algn="just">
              <a:lnSpc>
                <a:spcPct val="110000"/>
              </a:lnSpc>
              <a:buFont typeface="Courier New" panose="020B0604020202020204" pitchFamily="34" charset="0"/>
              <a:buChar char="o"/>
            </a:pPr>
            <a:r>
              <a:rPr lang="en-US" sz="2600">
                <a:latin typeface="Calibri Light"/>
                <a:ea typeface="+mn-lt"/>
                <a:cs typeface="+mn-lt"/>
              </a:rPr>
              <a:t>Does it go into other tissues or organs in the same area?</a:t>
            </a:r>
          </a:p>
          <a:p>
            <a:pPr lvl="1" algn="just">
              <a:lnSpc>
                <a:spcPct val="110000"/>
              </a:lnSpc>
              <a:buFont typeface="Courier New" panose="020B0604020202020204" pitchFamily="34" charset="0"/>
              <a:buChar char="o"/>
            </a:pPr>
            <a:r>
              <a:rPr lang="en-US" sz="2600">
                <a:latin typeface="Calibri Light"/>
                <a:ea typeface="+mn-lt"/>
                <a:cs typeface="+mn-lt"/>
              </a:rPr>
              <a:t>Where is it located?</a:t>
            </a:r>
          </a:p>
          <a:p>
            <a:pPr algn="just">
              <a:lnSpc>
                <a:spcPct val="110000"/>
              </a:lnSpc>
            </a:pPr>
            <a:r>
              <a:rPr lang="en-US" sz="2600">
                <a:latin typeface="Calibri Light"/>
                <a:ea typeface="+mn-lt"/>
                <a:cs typeface="+mn-lt"/>
              </a:rPr>
              <a:t>The letter T is followed by a combination of numbers or letters that gives additional information about the tumor. </a:t>
            </a:r>
          </a:p>
          <a:p>
            <a:pPr algn="just">
              <a:lnSpc>
                <a:spcPct val="110000"/>
              </a:lnSpc>
            </a:pPr>
            <a:r>
              <a:rPr lang="en-US" sz="2600">
                <a:latin typeface="Calibri Light"/>
                <a:ea typeface="+mn-lt"/>
                <a:cs typeface="+mn-lt"/>
              </a:rPr>
              <a:t>I.e., T0 means no evidence of primary tumor, T1-4 describe the size and location of the tumor.</a:t>
            </a:r>
            <a:endParaRPr lang="en-US" sz="2600">
              <a:latin typeface="Calibri Light"/>
              <a:cs typeface="Calibri"/>
            </a:endParaRPr>
          </a:p>
        </p:txBody>
      </p:sp>
    </p:spTree>
    <p:extLst>
      <p:ext uri="{BB962C8B-B14F-4D97-AF65-F5344CB8AC3E}">
        <p14:creationId xmlns:p14="http://schemas.microsoft.com/office/powerpoint/2010/main" val="1813817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C1052-5222-4F26-C5D6-3E54D7D2845C}"/>
              </a:ext>
            </a:extLst>
          </p:cNvPr>
          <p:cNvSpPr>
            <a:spLocks noGrp="1"/>
          </p:cNvSpPr>
          <p:nvPr>
            <p:ph type="title"/>
          </p:nvPr>
        </p:nvSpPr>
        <p:spPr>
          <a:xfrm>
            <a:off x="838200" y="365125"/>
            <a:ext cx="10515600" cy="1325563"/>
          </a:xfrm>
        </p:spPr>
        <p:txBody>
          <a:bodyPr vert="horz" lIns="91440" tIns="45720" rIns="91440" bIns="45720" anchorCtr="0">
            <a:normAutofit/>
          </a:bodyPr>
          <a:lstStyle/>
          <a:p>
            <a:r>
              <a:rPr lang="en-US" sz="5400">
                <a:latin typeface="Calibri Light"/>
                <a:ea typeface="+mj-lt"/>
                <a:cs typeface="Calibri Light" panose="020F0302020204030204"/>
              </a:rPr>
              <a:t>Node (N)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6BEC51-F8AB-A589-CF12-FED1BD9605A2}"/>
              </a:ext>
            </a:extLst>
          </p:cNvPr>
          <p:cNvSpPr>
            <a:spLocks noGrp="1"/>
          </p:cNvSpPr>
          <p:nvPr>
            <p:ph idx="1"/>
          </p:nvPr>
        </p:nvSpPr>
        <p:spPr>
          <a:xfrm>
            <a:off x="838200" y="1929384"/>
            <a:ext cx="10515600" cy="4251960"/>
          </a:xfrm>
        </p:spPr>
        <p:txBody>
          <a:bodyPr vert="horz" lIns="91440" tIns="45720" rIns="91440" bIns="45720" rtlCol="0" anchor="t">
            <a:noAutofit/>
          </a:bodyPr>
          <a:lstStyle/>
          <a:p>
            <a:pPr algn="just">
              <a:lnSpc>
                <a:spcPct val="110000"/>
              </a:lnSpc>
            </a:pPr>
            <a:r>
              <a:rPr lang="en-US" sz="2600">
                <a:latin typeface="Calibri Light"/>
                <a:ea typeface="+mn-lt"/>
                <a:cs typeface="+mn-lt"/>
              </a:rPr>
              <a:t>The letter N and the number after it describe if cancer has affected the lymph nodes.</a:t>
            </a:r>
            <a:endParaRPr lang="en-US" sz="2600">
              <a:latin typeface="Calibri Light"/>
              <a:cs typeface="Calibri" panose="020F0502020204030204"/>
            </a:endParaRPr>
          </a:p>
          <a:p>
            <a:pPr algn="just">
              <a:lnSpc>
                <a:spcPct val="110000"/>
              </a:lnSpc>
            </a:pPr>
            <a:r>
              <a:rPr lang="en-US" sz="2600">
                <a:latin typeface="Calibri Light"/>
                <a:ea typeface="+mn-lt"/>
                <a:cs typeface="+mn-lt"/>
              </a:rPr>
              <a:t>This part of the staging system answers these questions:</a:t>
            </a:r>
          </a:p>
          <a:p>
            <a:pPr lvl="1" algn="just">
              <a:lnSpc>
                <a:spcPct val="110000"/>
              </a:lnSpc>
              <a:buFont typeface="Courier New" panose="020B0604020202020204" pitchFamily="34" charset="0"/>
              <a:buChar char="o"/>
            </a:pPr>
            <a:r>
              <a:rPr lang="en-US" sz="2600">
                <a:latin typeface="Calibri Light"/>
                <a:ea typeface="+mn-lt"/>
                <a:cs typeface="+mn-lt"/>
              </a:rPr>
              <a:t>Has the tumor spread to the lymph nodes?</a:t>
            </a:r>
            <a:endParaRPr lang="en-US" sz="2600">
              <a:latin typeface="Calibri Light"/>
              <a:cs typeface="Calibri"/>
            </a:endParaRPr>
          </a:p>
          <a:p>
            <a:pPr lvl="1" algn="just">
              <a:lnSpc>
                <a:spcPct val="110000"/>
              </a:lnSpc>
              <a:buFont typeface="Courier New" panose="020B0604020202020204" pitchFamily="34" charset="0"/>
              <a:buChar char="o"/>
            </a:pPr>
            <a:r>
              <a:rPr lang="en-US" sz="2600">
                <a:latin typeface="Calibri Light"/>
                <a:ea typeface="+mn-lt"/>
                <a:cs typeface="+mn-lt"/>
              </a:rPr>
              <a:t>If so, which lymph nodes and how many?</a:t>
            </a:r>
          </a:p>
          <a:p>
            <a:pPr algn="just">
              <a:lnSpc>
                <a:spcPct val="110000"/>
              </a:lnSpc>
            </a:pPr>
            <a:r>
              <a:rPr lang="en-US" sz="2600">
                <a:latin typeface="Calibri Light"/>
                <a:ea typeface="+mn-lt"/>
                <a:cs typeface="+mn-lt"/>
              </a:rPr>
              <a:t>After the letter N, there will be a number from 0 (zero) to 3.</a:t>
            </a:r>
          </a:p>
          <a:p>
            <a:pPr algn="just">
              <a:lnSpc>
                <a:spcPct val="110000"/>
              </a:lnSpc>
            </a:pPr>
            <a:r>
              <a:rPr lang="en-US" sz="2600">
                <a:latin typeface="Calibri Light"/>
                <a:ea typeface="+mn-lt"/>
                <a:cs typeface="+mn-lt"/>
              </a:rPr>
              <a:t>N0 means there are no lymph nodes with cancer and the more lymph nodes with cancer, the larger the number.</a:t>
            </a:r>
            <a:endParaRPr lang="en-US" sz="2600">
              <a:latin typeface="Calibri Light"/>
              <a:cs typeface="Calibri" panose="020F0502020204030204"/>
            </a:endParaRPr>
          </a:p>
        </p:txBody>
      </p:sp>
    </p:spTree>
    <p:extLst>
      <p:ext uri="{BB962C8B-B14F-4D97-AF65-F5344CB8AC3E}">
        <p14:creationId xmlns:p14="http://schemas.microsoft.com/office/powerpoint/2010/main" val="3917534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C241F-BF77-919B-CC1A-86050EE3D023}"/>
              </a:ext>
            </a:extLst>
          </p:cNvPr>
          <p:cNvSpPr>
            <a:spLocks noGrp="1"/>
          </p:cNvSpPr>
          <p:nvPr>
            <p:ph type="title"/>
          </p:nvPr>
        </p:nvSpPr>
        <p:spPr>
          <a:xfrm>
            <a:off x="838200" y="365125"/>
            <a:ext cx="10515600" cy="1325563"/>
          </a:xfrm>
        </p:spPr>
        <p:txBody>
          <a:bodyPr vert="horz" lIns="91440" tIns="45720" rIns="91440" bIns="45720" anchorCtr="0">
            <a:normAutofit/>
          </a:bodyPr>
          <a:lstStyle/>
          <a:p>
            <a:r>
              <a:rPr lang="en-US" sz="5400">
                <a:ea typeface="+mj-lt"/>
                <a:cs typeface="+mj-lt"/>
              </a:rPr>
              <a:t>Metastasis (M)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ED73C2-0605-33A9-ECBC-E12C9AC61B4B}"/>
              </a:ext>
            </a:extLst>
          </p:cNvPr>
          <p:cNvSpPr>
            <a:spLocks noGrp="1"/>
          </p:cNvSpPr>
          <p:nvPr>
            <p:ph idx="1"/>
          </p:nvPr>
        </p:nvSpPr>
        <p:spPr>
          <a:xfrm>
            <a:off x="838200" y="1929384"/>
            <a:ext cx="10515600" cy="4203114"/>
          </a:xfrm>
        </p:spPr>
        <p:txBody>
          <a:bodyPr vert="horz" lIns="91440" tIns="45720" rIns="91440" bIns="45720" rtlCol="0" anchor="ctr">
            <a:noAutofit/>
          </a:bodyPr>
          <a:lstStyle/>
          <a:p>
            <a:pPr algn="just">
              <a:lnSpc>
                <a:spcPct val="110000"/>
              </a:lnSpc>
            </a:pPr>
            <a:r>
              <a:rPr lang="en-US" sz="2600">
                <a:latin typeface="Calibri Light"/>
                <a:ea typeface="+mn-lt"/>
                <a:cs typeface="+mn-lt"/>
              </a:rPr>
              <a:t>The letter M and the number after it describes if the cancer has spread. It answers these questions:</a:t>
            </a:r>
            <a:endParaRPr lang="en-US" sz="2600">
              <a:latin typeface="Calibri Light"/>
              <a:cs typeface="Calibri"/>
            </a:endParaRPr>
          </a:p>
          <a:p>
            <a:pPr lvl="1" algn="just">
              <a:lnSpc>
                <a:spcPct val="110000"/>
              </a:lnSpc>
              <a:buFont typeface="Courier New" panose="020B0604020202020204" pitchFamily="34" charset="0"/>
              <a:buChar char="o"/>
            </a:pPr>
            <a:r>
              <a:rPr lang="en-US" sz="2600">
                <a:latin typeface="Calibri Light"/>
                <a:ea typeface="+mn-lt"/>
                <a:cs typeface="+mn-lt"/>
              </a:rPr>
              <a:t>Has the cancer spread to other parts of the body?</a:t>
            </a:r>
          </a:p>
          <a:p>
            <a:pPr lvl="1" algn="just">
              <a:lnSpc>
                <a:spcPct val="110000"/>
              </a:lnSpc>
              <a:buFont typeface="Courier New" panose="020B0604020202020204" pitchFamily="34" charset="0"/>
              <a:buChar char="o"/>
            </a:pPr>
            <a:r>
              <a:rPr lang="en-US" sz="2600">
                <a:latin typeface="Calibri Light"/>
                <a:ea typeface="+mn-lt"/>
                <a:cs typeface="+mn-lt"/>
              </a:rPr>
              <a:t>If so, where and how much?</a:t>
            </a:r>
          </a:p>
          <a:p>
            <a:pPr algn="just">
              <a:lnSpc>
                <a:spcPct val="110000"/>
              </a:lnSpc>
            </a:pPr>
            <a:r>
              <a:rPr lang="en-US" sz="2600">
                <a:latin typeface="Calibri Light"/>
                <a:ea typeface="+mn-lt"/>
                <a:cs typeface="+mn-lt"/>
              </a:rPr>
              <a:t>If cancer has not spread, the stage is M0. </a:t>
            </a:r>
          </a:p>
          <a:p>
            <a:pPr algn="just">
              <a:lnSpc>
                <a:spcPct val="110000"/>
              </a:lnSpc>
            </a:pPr>
            <a:r>
              <a:rPr lang="en-US" sz="2600">
                <a:latin typeface="Calibri Light"/>
                <a:ea typeface="+mn-lt"/>
                <a:cs typeface="+mn-lt"/>
              </a:rPr>
              <a:t>If the cancer has spread to other parts of the body, it is stage M1.</a:t>
            </a:r>
            <a:endParaRPr lang="en-US" sz="2600">
              <a:latin typeface="Calibri Light"/>
              <a:cs typeface="Calibri"/>
            </a:endParaRPr>
          </a:p>
        </p:txBody>
      </p:sp>
    </p:spTree>
    <p:extLst>
      <p:ext uri="{BB962C8B-B14F-4D97-AF65-F5344CB8AC3E}">
        <p14:creationId xmlns:p14="http://schemas.microsoft.com/office/powerpoint/2010/main" val="190945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D6037-0355-5203-A7AE-15C7C5BE37DD}"/>
              </a:ext>
            </a:extLst>
          </p:cNvPr>
          <p:cNvSpPr>
            <a:spLocks noGrp="1"/>
          </p:cNvSpPr>
          <p:nvPr>
            <p:ph type="ctrTitle"/>
          </p:nvPr>
        </p:nvSpPr>
        <p:spPr>
          <a:xfrm>
            <a:off x="394651" y="1625885"/>
            <a:ext cx="4021195" cy="2528210"/>
          </a:xfrm>
        </p:spPr>
        <p:txBody>
          <a:bodyPr vert="horz" lIns="91440" tIns="45720" rIns="91440" bIns="45720" rtlCol="0" anchor="ctr">
            <a:normAutofit/>
          </a:bodyPr>
          <a:lstStyle/>
          <a:p>
            <a:r>
              <a:rPr lang="en-US" sz="5400">
                <a:cs typeface="Posterama"/>
              </a:rPr>
              <a:t>Stages of Breast Cancer</a:t>
            </a:r>
            <a:endParaRPr lang="en-US"/>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Diagram&#10;&#10;Description automatically generated">
            <a:extLst>
              <a:ext uri="{FF2B5EF4-FFF2-40B4-BE49-F238E27FC236}">
                <a16:creationId xmlns:a16="http://schemas.microsoft.com/office/drawing/2014/main" id="{B1B11F14-965B-B569-6BA5-ADCAA950E485}"/>
              </a:ext>
            </a:extLst>
          </p:cNvPr>
          <p:cNvPicPr>
            <a:picLocks noChangeAspect="1"/>
          </p:cNvPicPr>
          <p:nvPr/>
        </p:nvPicPr>
        <p:blipFill rotWithShape="1">
          <a:blip r:embed="rId2"/>
          <a:srcRect l="351" t="528" r="175"/>
          <a:stretch/>
        </p:blipFill>
        <p:spPr>
          <a:xfrm>
            <a:off x="5498983" y="669388"/>
            <a:ext cx="5535040" cy="5521097"/>
          </a:xfrm>
          <a:prstGeom prst="rect">
            <a:avLst/>
          </a:prstGeom>
        </p:spPr>
      </p:pic>
    </p:spTree>
    <p:extLst>
      <p:ext uri="{BB962C8B-B14F-4D97-AF65-F5344CB8AC3E}">
        <p14:creationId xmlns:p14="http://schemas.microsoft.com/office/powerpoint/2010/main" val="20312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31678-4833-A76B-1CAA-EDDFEF88EC17}"/>
              </a:ext>
            </a:extLst>
          </p:cNvPr>
          <p:cNvSpPr>
            <a:spLocks noGrp="1"/>
          </p:cNvSpPr>
          <p:nvPr>
            <p:ph type="title"/>
          </p:nvPr>
        </p:nvSpPr>
        <p:spPr>
          <a:xfrm>
            <a:off x="838200" y="365125"/>
            <a:ext cx="10515600" cy="1325563"/>
          </a:xfrm>
        </p:spPr>
        <p:txBody>
          <a:bodyPr>
            <a:normAutofit/>
          </a:bodyPr>
          <a:lstStyle/>
          <a:p>
            <a:r>
              <a:rPr lang="en-US" sz="5400">
                <a:ea typeface="+mj-lt"/>
                <a:cs typeface="+mj-lt"/>
              </a:rPr>
              <a:t>Stage 0 “Carcinoma In Situ”</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11C7DB-61D8-90F7-93BE-9B21A835343C}"/>
              </a:ext>
            </a:extLst>
          </p:cNvPr>
          <p:cNvSpPr>
            <a:spLocks noGrp="1"/>
          </p:cNvSpPr>
          <p:nvPr>
            <p:ph idx="1"/>
          </p:nvPr>
        </p:nvSpPr>
        <p:spPr>
          <a:xfrm>
            <a:off x="838200" y="1929384"/>
            <a:ext cx="10515600" cy="3665807"/>
          </a:xfrm>
        </p:spPr>
        <p:txBody>
          <a:bodyPr vert="horz" lIns="91440" tIns="45720" rIns="91440" bIns="45720" rtlCol="0" anchor="ctr">
            <a:normAutofit/>
          </a:bodyPr>
          <a:lstStyle/>
          <a:p>
            <a:pPr algn="just">
              <a:lnSpc>
                <a:spcPct val="110000"/>
              </a:lnSpc>
              <a:spcBef>
                <a:spcPts val="0"/>
              </a:spcBef>
              <a:spcAft>
                <a:spcPts val="600"/>
              </a:spcAft>
              <a:buFont typeface="Arial"/>
              <a:buChar char="•"/>
            </a:pPr>
            <a:r>
              <a:rPr lang="en-US" sz="2600">
                <a:latin typeface="Calibri Light"/>
                <a:ea typeface="+mn-lt"/>
                <a:cs typeface="+mn-lt"/>
              </a:rPr>
              <a:t>The earliest stage of breast cancer.</a:t>
            </a:r>
            <a:endParaRPr lang="en-US" sz="2600">
              <a:latin typeface="Calibri Light"/>
              <a:cs typeface="Calibri" panose="020F0502020204030204"/>
            </a:endParaRPr>
          </a:p>
          <a:p>
            <a:pPr algn="just">
              <a:lnSpc>
                <a:spcPct val="110000"/>
              </a:lnSpc>
              <a:spcBef>
                <a:spcPts val="0"/>
              </a:spcBef>
              <a:spcAft>
                <a:spcPts val="600"/>
              </a:spcAft>
            </a:pPr>
            <a:r>
              <a:rPr lang="en-US" sz="2600">
                <a:latin typeface="Calibri Light"/>
                <a:ea typeface="+mn-lt"/>
                <a:cs typeface="+mn-lt"/>
              </a:rPr>
              <a:t>Two possible types of “in situ carcinoma” of the breast tissue are:</a:t>
            </a:r>
            <a:endParaRPr lang="en-US" sz="2600">
              <a:latin typeface="Calibri Light"/>
              <a:cs typeface="Calibri" panose="020F0502020204030204"/>
            </a:endParaRPr>
          </a:p>
          <a:p>
            <a:pPr lvl="1" algn="just">
              <a:lnSpc>
                <a:spcPct val="110000"/>
              </a:lnSpc>
              <a:spcBef>
                <a:spcPts val="0"/>
              </a:spcBef>
              <a:spcAft>
                <a:spcPts val="600"/>
              </a:spcAft>
              <a:buFont typeface="Courier New" panose="020B0604020202020204" pitchFamily="34" charset="0"/>
              <a:buChar char="o"/>
            </a:pPr>
            <a:r>
              <a:rPr lang="en-US" sz="2600">
                <a:latin typeface="Calibri Light"/>
                <a:ea typeface="+mn-lt"/>
                <a:cs typeface="+mn-lt"/>
              </a:rPr>
              <a:t>DCIS – Ductal carcinoma in situ.</a:t>
            </a:r>
          </a:p>
          <a:p>
            <a:pPr lvl="1" algn="just">
              <a:lnSpc>
                <a:spcPct val="110000"/>
              </a:lnSpc>
              <a:spcBef>
                <a:spcPts val="0"/>
              </a:spcBef>
              <a:spcAft>
                <a:spcPts val="600"/>
              </a:spcAft>
              <a:buFont typeface="Courier New" panose="020B0604020202020204" pitchFamily="34" charset="0"/>
              <a:buChar char="o"/>
            </a:pPr>
            <a:r>
              <a:rPr lang="en-US" sz="2600">
                <a:latin typeface="Calibri Light"/>
                <a:ea typeface="+mn-lt"/>
                <a:cs typeface="+mn-lt"/>
              </a:rPr>
              <a:t>LCIS – Lobular carcinoma in situ.</a:t>
            </a:r>
          </a:p>
          <a:p>
            <a:pPr algn="just">
              <a:lnSpc>
                <a:spcPct val="110000"/>
              </a:lnSpc>
              <a:spcBef>
                <a:spcPts val="0"/>
              </a:spcBef>
              <a:spcAft>
                <a:spcPts val="600"/>
              </a:spcAft>
            </a:pPr>
            <a:r>
              <a:rPr lang="en-US" sz="2600">
                <a:latin typeface="Calibri Light"/>
                <a:ea typeface="+mn-lt"/>
                <a:cs typeface="+mn-lt"/>
              </a:rPr>
              <a:t>The most important is ductal carcinoma in situ (DCIS). </a:t>
            </a:r>
            <a:endParaRPr lang="en-US" sz="2600">
              <a:latin typeface="Calibri Light"/>
              <a:cs typeface="Calibri" panose="020F0502020204030204"/>
            </a:endParaRPr>
          </a:p>
        </p:txBody>
      </p:sp>
    </p:spTree>
    <p:extLst>
      <p:ext uri="{BB962C8B-B14F-4D97-AF65-F5344CB8AC3E}">
        <p14:creationId xmlns:p14="http://schemas.microsoft.com/office/powerpoint/2010/main" val="121713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97A4F-BE2C-E4B9-379E-104F7B3E3EEF}"/>
              </a:ext>
            </a:extLst>
          </p:cNvPr>
          <p:cNvSpPr>
            <a:spLocks noGrp="1"/>
          </p:cNvSpPr>
          <p:nvPr>
            <p:ph type="title"/>
          </p:nvPr>
        </p:nvSpPr>
        <p:spPr>
          <a:xfrm>
            <a:off x="572493" y="238539"/>
            <a:ext cx="11018520" cy="1434415"/>
          </a:xfrm>
        </p:spPr>
        <p:txBody>
          <a:bodyPr anchor="ctr">
            <a:normAutofit/>
          </a:bodyPr>
          <a:lstStyle/>
          <a:p>
            <a:r>
              <a:rPr lang="en-US" sz="5400">
                <a:ea typeface="+mj-lt"/>
                <a:cs typeface="+mj-lt"/>
              </a:rPr>
              <a:t>Ductal Carcinoma In Situ (DCIS)</a:t>
            </a:r>
            <a:endParaRPr lang="en-US" sz="5400"/>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64E0F9-2929-CC5B-B1EA-3FFF3D90E629}"/>
              </a:ext>
            </a:extLst>
          </p:cNvPr>
          <p:cNvSpPr>
            <a:spLocks noGrp="1"/>
          </p:cNvSpPr>
          <p:nvPr>
            <p:ph idx="1"/>
          </p:nvPr>
        </p:nvSpPr>
        <p:spPr>
          <a:xfrm>
            <a:off x="572493" y="2090854"/>
            <a:ext cx="6918705" cy="4099634"/>
          </a:xfrm>
        </p:spPr>
        <p:txBody>
          <a:bodyPr vert="horz" lIns="68580" tIns="34290" rIns="68580" bIns="34290" rtlCol="0" anchor="t">
            <a:noAutofit/>
          </a:bodyPr>
          <a:lstStyle/>
          <a:p>
            <a:pPr algn="just">
              <a:lnSpc>
                <a:spcPct val="110000"/>
              </a:lnSpc>
            </a:pPr>
            <a:r>
              <a:rPr lang="en-US" sz="2600">
                <a:latin typeface="Calibri Light"/>
                <a:ea typeface="+mn-lt"/>
                <a:cs typeface="+mn-lt"/>
              </a:rPr>
              <a:t>It is a non-invasive cancer where abnormal cells have been found in the lining of the breast milk duct.</a:t>
            </a:r>
            <a:endParaRPr lang="en-US" sz="2600">
              <a:latin typeface="Calibri Light"/>
              <a:cs typeface="Calibri"/>
            </a:endParaRPr>
          </a:p>
          <a:p>
            <a:pPr algn="just">
              <a:lnSpc>
                <a:spcPct val="110000"/>
              </a:lnSpc>
            </a:pPr>
            <a:r>
              <a:rPr lang="en-US" sz="2600">
                <a:latin typeface="Calibri Light"/>
                <a:ea typeface="+mn-lt"/>
                <a:cs typeface="+mn-lt"/>
              </a:rPr>
              <a:t>The atypical cells have not spread outside of the ducts or lobules into the surrounding breast tissue. </a:t>
            </a:r>
            <a:endParaRPr lang="en-US" sz="2600">
              <a:latin typeface="Calibri Light"/>
              <a:cs typeface="Calibri"/>
            </a:endParaRPr>
          </a:p>
          <a:p>
            <a:pPr algn="just">
              <a:lnSpc>
                <a:spcPct val="110000"/>
              </a:lnSpc>
            </a:pPr>
            <a:r>
              <a:rPr lang="en-US" sz="2600">
                <a:latin typeface="Calibri Light"/>
                <a:ea typeface="+mn-lt"/>
                <a:cs typeface="+mn-lt"/>
              </a:rPr>
              <a:t>DCIS is very early cancer that is highly treatable, but if it’s left untreated or undetected, it can spread into the surrounding breast tissue.</a:t>
            </a:r>
          </a:p>
          <a:p>
            <a:pPr algn="just">
              <a:lnSpc>
                <a:spcPct val="110000"/>
              </a:lnSpc>
            </a:pPr>
            <a:endParaRPr lang="en-US" sz="2600">
              <a:cs typeface="Calibri"/>
            </a:endParaRPr>
          </a:p>
        </p:txBody>
      </p:sp>
      <p:pic>
        <p:nvPicPr>
          <p:cNvPr id="4" name="Picture 4">
            <a:extLst>
              <a:ext uri="{FF2B5EF4-FFF2-40B4-BE49-F238E27FC236}">
                <a16:creationId xmlns:a16="http://schemas.microsoft.com/office/drawing/2014/main" id="{37BC5796-3C90-4A19-74CA-0388C022B444}"/>
              </a:ext>
            </a:extLst>
          </p:cNvPr>
          <p:cNvPicPr>
            <a:picLocks noChangeAspect="1"/>
          </p:cNvPicPr>
          <p:nvPr/>
        </p:nvPicPr>
        <p:blipFill rotWithShape="1">
          <a:blip r:embed="rId2"/>
          <a:srcRect r="1" b="16846"/>
          <a:stretch/>
        </p:blipFill>
        <p:spPr>
          <a:xfrm>
            <a:off x="7675658" y="2103745"/>
            <a:ext cx="3941064" cy="4096512"/>
          </a:xfrm>
          <a:prstGeom prst="rect">
            <a:avLst/>
          </a:prstGeom>
        </p:spPr>
      </p:pic>
    </p:spTree>
    <p:extLst>
      <p:ext uri="{BB962C8B-B14F-4D97-AF65-F5344CB8AC3E}">
        <p14:creationId xmlns:p14="http://schemas.microsoft.com/office/powerpoint/2010/main" val="2386827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C932-AF41-93C7-ABC9-0FAD1C7571E5}"/>
              </a:ext>
            </a:extLst>
          </p:cNvPr>
          <p:cNvSpPr>
            <a:spLocks noGrp="1"/>
          </p:cNvSpPr>
          <p:nvPr>
            <p:ph type="title"/>
          </p:nvPr>
        </p:nvSpPr>
        <p:spPr>
          <a:xfrm>
            <a:off x="572493" y="238539"/>
            <a:ext cx="11018520" cy="1434415"/>
          </a:xfrm>
        </p:spPr>
        <p:txBody>
          <a:bodyPr vert="horz" lIns="91440" tIns="45720" rIns="91440" bIns="45720" rtlCol="0" anchor="ctr">
            <a:normAutofit/>
          </a:bodyPr>
          <a:lstStyle/>
          <a:p>
            <a:r>
              <a:rPr lang="en-US" sz="5400">
                <a:cs typeface="Posterama"/>
              </a:rPr>
              <a:t>Stage 1 Breast Cancer</a:t>
            </a:r>
            <a:endParaRPr lang="en-US" sz="540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DD232B-8ECB-E776-697B-B4370481FBB4}"/>
              </a:ext>
            </a:extLst>
          </p:cNvPr>
          <p:cNvSpPr>
            <a:spLocks noGrp="1"/>
          </p:cNvSpPr>
          <p:nvPr>
            <p:ph idx="1"/>
          </p:nvPr>
        </p:nvSpPr>
        <p:spPr>
          <a:xfrm>
            <a:off x="572493" y="2071316"/>
            <a:ext cx="6713552" cy="4119172"/>
          </a:xfrm>
        </p:spPr>
        <p:txBody>
          <a:bodyPr vert="horz" lIns="68580" tIns="34290" rIns="68580" bIns="34290" rtlCol="0" anchor="t">
            <a:noAutofit/>
          </a:bodyPr>
          <a:lstStyle/>
          <a:p>
            <a:pPr algn="just">
              <a:lnSpc>
                <a:spcPct val="110000"/>
              </a:lnSpc>
            </a:pPr>
            <a:r>
              <a:rPr lang="en-US" sz="2600">
                <a:latin typeface="Calibri Light"/>
                <a:ea typeface="+mn-lt"/>
                <a:cs typeface="+mn-lt"/>
              </a:rPr>
              <a:t>In Stage 1 invasive breast cancer, the tumor has not exceeded 2cm. </a:t>
            </a:r>
            <a:endParaRPr lang="en-US" sz="2600">
              <a:latin typeface="Calibri Light"/>
              <a:cs typeface="Calibri"/>
            </a:endParaRPr>
          </a:p>
          <a:p>
            <a:pPr algn="just">
              <a:lnSpc>
                <a:spcPct val="110000"/>
              </a:lnSpc>
            </a:pPr>
            <a:r>
              <a:rPr lang="en-US" sz="2600">
                <a:latin typeface="Calibri Light"/>
                <a:ea typeface="+mn-lt"/>
                <a:cs typeface="+mn-lt"/>
              </a:rPr>
              <a:t>It can be divided into Stage 1A and Stage 1B:</a:t>
            </a:r>
          </a:p>
          <a:p>
            <a:pPr lvl="1" algn="just">
              <a:lnSpc>
                <a:spcPct val="110000"/>
              </a:lnSpc>
              <a:buFont typeface="Courier New" panose="020B0604020202020204" pitchFamily="34" charset="0"/>
              <a:buChar char="o"/>
            </a:pPr>
            <a:r>
              <a:rPr lang="en-US" sz="2600" b="1">
                <a:latin typeface="Calibri Light"/>
                <a:ea typeface="+mn-lt"/>
                <a:cs typeface="Calibri Light"/>
              </a:rPr>
              <a:t>Stage 1A:</a:t>
            </a:r>
            <a:r>
              <a:rPr lang="en-US" sz="2600">
                <a:latin typeface="Calibri Light"/>
                <a:ea typeface="+mn-lt"/>
                <a:cs typeface="Calibri Light"/>
              </a:rPr>
              <a:t> The tumor is very small and has not spread to the lymph nodes.</a:t>
            </a:r>
          </a:p>
          <a:p>
            <a:pPr lvl="1" algn="just">
              <a:lnSpc>
                <a:spcPct val="110000"/>
              </a:lnSpc>
              <a:buFont typeface="Courier New" panose="020B0604020202020204" pitchFamily="34" charset="0"/>
              <a:buChar char="o"/>
            </a:pPr>
            <a:r>
              <a:rPr lang="en-US" sz="2600" b="1">
                <a:latin typeface="Calibri Light"/>
                <a:ea typeface="+mn-lt"/>
                <a:cs typeface="Calibri Light"/>
              </a:rPr>
              <a:t>Stage 1B:</a:t>
            </a:r>
            <a:r>
              <a:rPr lang="en-US" sz="2600">
                <a:latin typeface="Calibri Light"/>
                <a:ea typeface="+mn-lt"/>
                <a:cs typeface="Calibri Light"/>
              </a:rPr>
              <a:t> Cancer between 0.2 mm and 2 mm is found in the lymph nodes.</a:t>
            </a:r>
            <a:endParaRPr lang="en-US" sz="2600">
              <a:latin typeface="Calibri Light"/>
              <a:cs typeface="Calibri Light"/>
            </a:endParaRPr>
          </a:p>
          <a:p>
            <a:pPr marL="0" indent="0" algn="just">
              <a:lnSpc>
                <a:spcPct val="110000"/>
              </a:lnSpc>
              <a:buNone/>
            </a:pPr>
            <a:endParaRPr lang="en-US" sz="2600">
              <a:latin typeface="Calibri Light"/>
              <a:ea typeface="+mn-lt"/>
              <a:cs typeface="Calibri"/>
            </a:endParaRPr>
          </a:p>
          <a:p>
            <a:pPr marL="0" indent="0" algn="just">
              <a:lnSpc>
                <a:spcPct val="110000"/>
              </a:lnSpc>
              <a:buNone/>
            </a:pPr>
            <a:endParaRPr lang="en-US" sz="2600">
              <a:latin typeface="Calibri Light"/>
              <a:cs typeface="Calibri"/>
            </a:endParaRPr>
          </a:p>
        </p:txBody>
      </p:sp>
      <p:pic>
        <p:nvPicPr>
          <p:cNvPr id="4" name="Picture 4" descr="Diagram&#10;&#10;Description automatically generated">
            <a:extLst>
              <a:ext uri="{FF2B5EF4-FFF2-40B4-BE49-F238E27FC236}">
                <a16:creationId xmlns:a16="http://schemas.microsoft.com/office/drawing/2014/main" id="{8F5201A7-E0E3-5BB7-F782-0250F9A069A9}"/>
              </a:ext>
            </a:extLst>
          </p:cNvPr>
          <p:cNvPicPr>
            <a:picLocks noChangeAspect="1"/>
          </p:cNvPicPr>
          <p:nvPr/>
        </p:nvPicPr>
        <p:blipFill rotWithShape="1">
          <a:blip r:embed="rId3"/>
          <a:srcRect r="-4" b="9305"/>
          <a:stretch/>
        </p:blipFill>
        <p:spPr>
          <a:xfrm>
            <a:off x="7675658" y="2093976"/>
            <a:ext cx="3941064" cy="4096512"/>
          </a:xfrm>
          <a:prstGeom prst="rect">
            <a:avLst/>
          </a:prstGeom>
        </p:spPr>
      </p:pic>
    </p:spTree>
    <p:extLst>
      <p:ext uri="{BB962C8B-B14F-4D97-AF65-F5344CB8AC3E}">
        <p14:creationId xmlns:p14="http://schemas.microsoft.com/office/powerpoint/2010/main" val="254569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33D3E-4634-E962-4F57-61345F872F63}"/>
              </a:ext>
            </a:extLst>
          </p:cNvPr>
          <p:cNvSpPr>
            <a:spLocks noGrp="1"/>
          </p:cNvSpPr>
          <p:nvPr>
            <p:ph type="title"/>
          </p:nvPr>
        </p:nvSpPr>
        <p:spPr>
          <a:xfrm>
            <a:off x="572493" y="238539"/>
            <a:ext cx="11018520" cy="1434415"/>
          </a:xfrm>
        </p:spPr>
        <p:txBody>
          <a:bodyPr anchor="ctr">
            <a:normAutofit/>
          </a:bodyPr>
          <a:lstStyle/>
          <a:p>
            <a:r>
              <a:rPr lang="en-US" sz="5400">
                <a:cs typeface="Posterama"/>
              </a:rPr>
              <a:t>Stage 2 Breast Cancer</a:t>
            </a:r>
            <a:endParaRPr lang="en-US" sz="5400"/>
          </a:p>
        </p:txBody>
      </p:sp>
      <p:sp>
        <p:nvSpPr>
          <p:cNvPr id="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05E880-6C50-7E25-082F-71F911FD5E13}"/>
              </a:ext>
            </a:extLst>
          </p:cNvPr>
          <p:cNvSpPr>
            <a:spLocks noGrp="1"/>
          </p:cNvSpPr>
          <p:nvPr>
            <p:ph idx="1"/>
          </p:nvPr>
        </p:nvSpPr>
        <p:spPr>
          <a:xfrm>
            <a:off x="572493" y="2071316"/>
            <a:ext cx="6713552" cy="4119172"/>
          </a:xfrm>
        </p:spPr>
        <p:txBody>
          <a:bodyPr vert="horz" lIns="68580" tIns="34290" rIns="68580" bIns="34290" rtlCol="0" anchor="t">
            <a:normAutofit/>
          </a:bodyPr>
          <a:lstStyle/>
          <a:p>
            <a:pPr algn="just">
              <a:lnSpc>
                <a:spcPct val="110000"/>
              </a:lnSpc>
            </a:pPr>
            <a:r>
              <a:rPr lang="en-US" sz="2600">
                <a:latin typeface="Calibri Light"/>
                <a:ea typeface="+mn-lt"/>
                <a:cs typeface="+mn-lt"/>
              </a:rPr>
              <a:t>Stage 2 means the breast cancer is growing, but it is still contained in the breast or growth has only extended to the nearby lymph nodes.</a:t>
            </a:r>
            <a:endParaRPr lang="en-US" sz="2600">
              <a:latin typeface="Calibri Light"/>
              <a:cs typeface="Calibri" panose="020F0502020204030204"/>
            </a:endParaRPr>
          </a:p>
          <a:p>
            <a:pPr algn="just">
              <a:lnSpc>
                <a:spcPct val="110000"/>
              </a:lnSpc>
            </a:pPr>
            <a:r>
              <a:rPr lang="en-US" sz="2600">
                <a:latin typeface="Calibri Light"/>
                <a:ea typeface="+mn-lt"/>
                <a:cs typeface="+mn-lt"/>
              </a:rPr>
              <a:t>This stage is divided into groups: Stage 2A and Stage 2B.</a:t>
            </a:r>
            <a:endParaRPr lang="en-US" sz="2600">
              <a:latin typeface="Calibri Light"/>
              <a:cs typeface="Calibri"/>
            </a:endParaRPr>
          </a:p>
          <a:p>
            <a:pPr algn="just">
              <a:lnSpc>
                <a:spcPct val="110000"/>
              </a:lnSpc>
            </a:pPr>
            <a:r>
              <a:rPr lang="en-US" sz="2600">
                <a:latin typeface="Calibri Light"/>
                <a:ea typeface="+mn-lt"/>
                <a:cs typeface="+mn-lt"/>
              </a:rPr>
              <a:t>The difference is determined by the size of the tumor and whether the breast cancer has spread to the lymph nodes.</a:t>
            </a:r>
          </a:p>
          <a:p>
            <a:pPr algn="just">
              <a:lnSpc>
                <a:spcPct val="110000"/>
              </a:lnSpc>
            </a:pPr>
            <a:endParaRPr lang="en-US" sz="2600">
              <a:cs typeface="Calibri"/>
            </a:endParaRPr>
          </a:p>
        </p:txBody>
      </p:sp>
      <p:pic>
        <p:nvPicPr>
          <p:cNvPr id="4" name="Picture 4" descr="A picture containing chart&#10;&#10;Description automatically generated">
            <a:extLst>
              <a:ext uri="{FF2B5EF4-FFF2-40B4-BE49-F238E27FC236}">
                <a16:creationId xmlns:a16="http://schemas.microsoft.com/office/drawing/2014/main" id="{036FE97E-A389-9FA7-D5E8-F1590E215529}"/>
              </a:ext>
            </a:extLst>
          </p:cNvPr>
          <p:cNvPicPr>
            <a:picLocks noChangeAspect="1"/>
          </p:cNvPicPr>
          <p:nvPr/>
        </p:nvPicPr>
        <p:blipFill rotWithShape="1">
          <a:blip r:embed="rId2"/>
          <a:srcRect l="3526" r="3274" b="24757"/>
          <a:stretch/>
        </p:blipFill>
        <p:spPr>
          <a:xfrm>
            <a:off x="7435816" y="2455437"/>
            <a:ext cx="4620851" cy="1937985"/>
          </a:xfrm>
          <a:prstGeom prst="rect">
            <a:avLst/>
          </a:prstGeom>
        </p:spPr>
      </p:pic>
    </p:spTree>
    <p:extLst>
      <p:ext uri="{BB962C8B-B14F-4D97-AF65-F5344CB8AC3E}">
        <p14:creationId xmlns:p14="http://schemas.microsoft.com/office/powerpoint/2010/main" val="3756866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0AC7F-F7AA-F5CF-7CC3-090014C7041B}"/>
              </a:ext>
            </a:extLst>
          </p:cNvPr>
          <p:cNvSpPr>
            <a:spLocks noGrp="1"/>
          </p:cNvSpPr>
          <p:nvPr>
            <p:ph type="title"/>
          </p:nvPr>
        </p:nvSpPr>
        <p:spPr>
          <a:xfrm>
            <a:off x="572493" y="238539"/>
            <a:ext cx="11018520" cy="1434415"/>
          </a:xfrm>
        </p:spPr>
        <p:txBody>
          <a:bodyPr anchor="ctr">
            <a:normAutofit/>
          </a:bodyPr>
          <a:lstStyle/>
          <a:p>
            <a:r>
              <a:rPr lang="en-US" sz="5400">
                <a:cs typeface="Posterama"/>
              </a:rPr>
              <a:t>Stage 3 Breast Cancer</a:t>
            </a:r>
            <a:endParaRPr lang="en-US"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98FC92-6718-EC0E-ED99-EBAA3F40525C}"/>
              </a:ext>
            </a:extLst>
          </p:cNvPr>
          <p:cNvSpPr>
            <a:spLocks noGrp="1"/>
          </p:cNvSpPr>
          <p:nvPr>
            <p:ph idx="1"/>
          </p:nvPr>
        </p:nvSpPr>
        <p:spPr>
          <a:xfrm>
            <a:off x="477243" y="1757479"/>
            <a:ext cx="7026167" cy="4163400"/>
          </a:xfrm>
        </p:spPr>
        <p:txBody>
          <a:bodyPr vert="horz" lIns="68580" tIns="34290" rIns="68580" bIns="34290" rtlCol="0" anchor="ctr">
            <a:noAutofit/>
          </a:bodyPr>
          <a:lstStyle/>
          <a:p>
            <a:pPr algn="just">
              <a:lnSpc>
                <a:spcPct val="110000"/>
              </a:lnSpc>
            </a:pPr>
            <a:r>
              <a:rPr lang="en-US" sz="2600">
                <a:ea typeface="+mn-lt"/>
                <a:cs typeface="+mn-lt"/>
              </a:rPr>
              <a:t>Based on the location and number of lymph nodes to which the cancer has spread.</a:t>
            </a:r>
          </a:p>
          <a:p>
            <a:pPr algn="just">
              <a:lnSpc>
                <a:spcPct val="110000"/>
              </a:lnSpc>
            </a:pPr>
            <a:r>
              <a:rPr lang="en-US" sz="2600">
                <a:ea typeface="+mn-lt"/>
                <a:cs typeface="+mn-lt"/>
              </a:rPr>
              <a:t>Depends on the size of the tumor and if the chest wall or skin have been affected.</a:t>
            </a:r>
          </a:p>
          <a:p>
            <a:pPr algn="just">
              <a:lnSpc>
                <a:spcPct val="110000"/>
              </a:lnSpc>
            </a:pPr>
            <a:r>
              <a:rPr lang="en-US" sz="2600">
                <a:ea typeface="+mn-lt"/>
                <a:cs typeface="+mn-lt"/>
              </a:rPr>
              <a:t>This stage is divided into three groups: Stage 3A, Stage 3B, and Stage 3C.</a:t>
            </a:r>
            <a:endParaRPr lang="en-US" sz="2600">
              <a:cs typeface="Calibri"/>
            </a:endParaRPr>
          </a:p>
        </p:txBody>
      </p:sp>
      <p:pic>
        <p:nvPicPr>
          <p:cNvPr id="4" name="Picture 4" descr="Diagram&#10;&#10;Description automatically generated">
            <a:extLst>
              <a:ext uri="{FF2B5EF4-FFF2-40B4-BE49-F238E27FC236}">
                <a16:creationId xmlns:a16="http://schemas.microsoft.com/office/drawing/2014/main" id="{2BB535F7-DCAB-9556-C064-F3E1556CCE00}"/>
              </a:ext>
            </a:extLst>
          </p:cNvPr>
          <p:cNvPicPr>
            <a:picLocks noChangeAspect="1"/>
          </p:cNvPicPr>
          <p:nvPr/>
        </p:nvPicPr>
        <p:blipFill rotWithShape="1">
          <a:blip r:embed="rId3"/>
          <a:srcRect r="3309" b="-3"/>
          <a:stretch/>
        </p:blipFill>
        <p:spPr>
          <a:xfrm>
            <a:off x="7675658" y="2093976"/>
            <a:ext cx="3941064" cy="4096512"/>
          </a:xfrm>
          <a:prstGeom prst="rect">
            <a:avLst/>
          </a:prstGeom>
        </p:spPr>
      </p:pic>
    </p:spTree>
    <p:extLst>
      <p:ext uri="{BB962C8B-B14F-4D97-AF65-F5344CB8AC3E}">
        <p14:creationId xmlns:p14="http://schemas.microsoft.com/office/powerpoint/2010/main" val="109019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0" y="2416739"/>
            <a:ext cx="4276572" cy="1704770"/>
          </a:xfrm>
        </p:spPr>
        <p:txBody>
          <a:bodyPr anchor="b">
            <a:normAutofit/>
          </a:bodyPr>
          <a:lstStyle/>
          <a:p>
            <a:r>
              <a:rPr lang="en-US" sz="4500">
                <a:latin typeface="Playfair Display"/>
                <a:cs typeface="Calibri Light" panose="020F0302020204030204"/>
              </a:rPr>
              <a:t>Project workflow</a:t>
            </a:r>
            <a:endParaRPr lang="en-US" sz="4500">
              <a:latin typeface="Playfair Display" pitchFamily="2" charset="0"/>
              <a:cs typeface="Calibri Light" panose="020F0302020204030204"/>
            </a:endParaRP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3"/>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171696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FCAE4-8735-5118-BEFD-45B5F84C92CA}"/>
              </a:ext>
            </a:extLst>
          </p:cNvPr>
          <p:cNvSpPr>
            <a:spLocks noGrp="1"/>
          </p:cNvSpPr>
          <p:nvPr>
            <p:ph type="title"/>
          </p:nvPr>
        </p:nvSpPr>
        <p:spPr>
          <a:xfrm>
            <a:off x="572493" y="238539"/>
            <a:ext cx="11018520" cy="1333277"/>
          </a:xfrm>
        </p:spPr>
        <p:txBody>
          <a:bodyPr anchor="ctr">
            <a:normAutofit/>
          </a:bodyPr>
          <a:lstStyle/>
          <a:p>
            <a:r>
              <a:rPr lang="en-US" sz="5400">
                <a:cs typeface="Posterama"/>
              </a:rPr>
              <a:t>Stage 4 Breast Cancer</a:t>
            </a:r>
            <a:endParaRPr lang="en-US"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DB8A8-283B-F000-0A73-78ECEBB23B3E}"/>
              </a:ext>
            </a:extLst>
          </p:cNvPr>
          <p:cNvSpPr>
            <a:spLocks noGrp="1"/>
          </p:cNvSpPr>
          <p:nvPr>
            <p:ph idx="1"/>
          </p:nvPr>
        </p:nvSpPr>
        <p:spPr>
          <a:xfrm>
            <a:off x="572493" y="2090854"/>
            <a:ext cx="6713552" cy="3355996"/>
          </a:xfrm>
        </p:spPr>
        <p:txBody>
          <a:bodyPr vert="horz" lIns="68580" tIns="34290" rIns="68580" bIns="34290" rtlCol="0" anchor="ctr">
            <a:normAutofit/>
          </a:bodyPr>
          <a:lstStyle/>
          <a:p>
            <a:pPr algn="just">
              <a:lnSpc>
                <a:spcPct val="110000"/>
              </a:lnSpc>
            </a:pPr>
            <a:r>
              <a:rPr lang="en-US" sz="2600">
                <a:ea typeface="+mn-lt"/>
                <a:cs typeface="+mn-lt"/>
              </a:rPr>
              <a:t>Stage 4 is the most advanced stage of breast cancer. </a:t>
            </a:r>
            <a:endParaRPr lang="en-US" sz="2600">
              <a:cs typeface="Calibri"/>
            </a:endParaRPr>
          </a:p>
          <a:p>
            <a:pPr algn="just">
              <a:lnSpc>
                <a:spcPct val="110000"/>
              </a:lnSpc>
            </a:pPr>
            <a:r>
              <a:rPr lang="en-US" sz="2600">
                <a:ea typeface="+mn-lt"/>
                <a:cs typeface="+mn-lt"/>
              </a:rPr>
              <a:t>It has spread to other organs of the body; most often the bones, lungs, liver, or brain. </a:t>
            </a:r>
          </a:p>
          <a:p>
            <a:pPr algn="just">
              <a:lnSpc>
                <a:spcPct val="110000"/>
              </a:lnSpc>
            </a:pPr>
            <a:r>
              <a:rPr lang="en-US" sz="2600">
                <a:ea typeface="+mn-lt"/>
                <a:cs typeface="+mn-lt"/>
              </a:rPr>
              <a:t>This is known as "metastatic cancer".</a:t>
            </a:r>
          </a:p>
        </p:txBody>
      </p:sp>
      <p:pic>
        <p:nvPicPr>
          <p:cNvPr id="4" name="Picture 4" descr="Diagram, schematic&#10;&#10;Description automatically generated">
            <a:extLst>
              <a:ext uri="{FF2B5EF4-FFF2-40B4-BE49-F238E27FC236}">
                <a16:creationId xmlns:a16="http://schemas.microsoft.com/office/drawing/2014/main" id="{F79705EE-0EB4-0D42-46BE-25A8C26F9609}"/>
              </a:ext>
            </a:extLst>
          </p:cNvPr>
          <p:cNvPicPr>
            <a:picLocks noChangeAspect="1"/>
          </p:cNvPicPr>
          <p:nvPr/>
        </p:nvPicPr>
        <p:blipFill rotWithShape="1">
          <a:blip r:embed="rId2"/>
          <a:srcRect r="-2" b="212"/>
          <a:stretch/>
        </p:blipFill>
        <p:spPr>
          <a:xfrm>
            <a:off x="7675658" y="2093976"/>
            <a:ext cx="3941064" cy="4096512"/>
          </a:xfrm>
          <a:prstGeom prst="rect">
            <a:avLst/>
          </a:prstGeom>
        </p:spPr>
      </p:pic>
    </p:spTree>
    <p:extLst>
      <p:ext uri="{BB962C8B-B14F-4D97-AF65-F5344CB8AC3E}">
        <p14:creationId xmlns:p14="http://schemas.microsoft.com/office/powerpoint/2010/main" val="499801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17539-0D2E-8123-9AF7-1B5D8378A924}"/>
              </a:ext>
            </a:extLst>
          </p:cNvPr>
          <p:cNvSpPr>
            <a:spLocks noGrp="1"/>
          </p:cNvSpPr>
          <p:nvPr>
            <p:ph type="title"/>
          </p:nvPr>
        </p:nvSpPr>
        <p:spPr>
          <a:xfrm>
            <a:off x="838200" y="365125"/>
            <a:ext cx="10515600" cy="1325563"/>
          </a:xfrm>
        </p:spPr>
        <p:txBody>
          <a:bodyPr>
            <a:normAutofit/>
          </a:bodyPr>
          <a:lstStyle/>
          <a:p>
            <a:r>
              <a:rPr lang="en-US" sz="5400">
                <a:latin typeface="Calibri Light"/>
                <a:cs typeface="Calibri Light"/>
              </a:rPr>
              <a:t>Breast Cancer Imaging</a:t>
            </a:r>
            <a:endParaRPr lang="en-US" sz="540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9C193F-50BD-3287-C314-609BB20CAC63}"/>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285750" marR="0" lvl="0" indent="-285750" defTabSz="457200" rtl="0" eaLnBrk="1" fontAlgn="auto" latinLnBrk="0" hangingPunct="1">
              <a:spcBef>
                <a:spcPts val="0"/>
              </a:spcBef>
              <a:spcAft>
                <a:spcPts val="600"/>
              </a:spcAft>
              <a:buClrTx/>
              <a:buSzTx/>
              <a:buFont typeface="Arial"/>
              <a:buChar char="•"/>
              <a:tabLst/>
              <a:defRPr/>
            </a:pPr>
            <a:r>
              <a:rPr kumimoji="0" lang="en-US" sz="2600" b="1" i="0" u="none" strike="noStrike" kern="1200" cap="none" spc="0" normalizeH="0" baseline="0" noProof="0">
                <a:ln>
                  <a:noFill/>
                </a:ln>
                <a:effectLst/>
                <a:uLnTx/>
                <a:uFillTx/>
                <a:latin typeface="Calibri Light"/>
                <a:cs typeface="Calibri Light"/>
              </a:rPr>
              <a:t>Mammogram: </a:t>
            </a:r>
            <a:r>
              <a:rPr kumimoji="0" lang="en-US" sz="2600" b="0" i="0" u="none" strike="noStrike" kern="1200" cap="none" spc="0" normalizeH="0" baseline="0" noProof="0">
                <a:ln>
                  <a:noFill/>
                </a:ln>
                <a:effectLst/>
                <a:uLnTx/>
                <a:uFillTx/>
                <a:latin typeface="Calibri Light"/>
                <a:cs typeface="Calibri Light"/>
              </a:rPr>
              <a:t>An x-ray of the breast.</a:t>
            </a:r>
            <a:endParaRPr lang="en-US" sz="2600" b="0" i="0" u="none" strike="noStrike" kern="1200" cap="none" spc="0" normalizeH="0" baseline="0" noProof="0">
              <a:ln>
                <a:noFill/>
              </a:ln>
              <a:effectLst/>
              <a:uLnTx/>
              <a:uFillTx/>
              <a:latin typeface="Calibri Light"/>
              <a:cs typeface="Calibri Light"/>
            </a:endParaRPr>
          </a:p>
          <a:p>
            <a:pPr marL="285750" marR="0" lvl="0" indent="-285750" defTabSz="457200" rtl="0" eaLnBrk="1" fontAlgn="auto" latinLnBrk="0" hangingPunct="1">
              <a:spcBef>
                <a:spcPts val="0"/>
              </a:spcBef>
              <a:spcAft>
                <a:spcPts val="600"/>
              </a:spcAft>
              <a:buClrTx/>
              <a:buSzTx/>
              <a:buFont typeface="Arial"/>
              <a:buChar char="•"/>
              <a:tabLst/>
              <a:defRPr/>
            </a:pPr>
            <a:r>
              <a:rPr kumimoji="0" lang="en-US" sz="2600" b="1" i="0" u="none" strike="noStrike" kern="1200" cap="none" spc="0" normalizeH="0" baseline="0" noProof="0">
                <a:ln>
                  <a:noFill/>
                </a:ln>
                <a:effectLst/>
                <a:uLnTx/>
                <a:uFillTx/>
                <a:latin typeface="Calibri Light"/>
                <a:cs typeface="Calibri Light"/>
              </a:rPr>
              <a:t>Ultrasound exam:</a:t>
            </a:r>
            <a:r>
              <a:rPr kumimoji="0" lang="en-US" sz="2600" b="0" i="0" u="none" strike="noStrike" kern="1200" cap="none" spc="0" normalizeH="0" baseline="0" noProof="0">
                <a:ln>
                  <a:noFill/>
                </a:ln>
                <a:effectLst/>
                <a:uLnTx/>
                <a:uFillTx/>
                <a:latin typeface="Calibri Light"/>
                <a:cs typeface="Calibri Light"/>
              </a:rPr>
              <a:t> A procedure in which high-energy sound waves are bounced off internal tissues or organs and make echoes. </a:t>
            </a:r>
            <a:endParaRPr lang="en-US" sz="2600" b="0" i="0" u="none" strike="noStrike" kern="1200" cap="none" spc="0" normalizeH="0" baseline="0" noProof="0">
              <a:ln>
                <a:noFill/>
              </a:ln>
              <a:effectLst/>
              <a:uLnTx/>
              <a:uFillTx/>
              <a:latin typeface="Calibri Light"/>
              <a:cs typeface="Calibri Light"/>
            </a:endParaRPr>
          </a:p>
          <a:p>
            <a:pPr marL="285750" marR="0" lvl="0" indent="-285750" defTabSz="457200" rtl="0" eaLnBrk="1" fontAlgn="auto" latinLnBrk="0" hangingPunct="1">
              <a:spcBef>
                <a:spcPts val="0"/>
              </a:spcBef>
              <a:spcAft>
                <a:spcPts val="600"/>
              </a:spcAft>
              <a:buClrTx/>
              <a:buSzTx/>
              <a:buFont typeface="Arial"/>
              <a:buChar char="•"/>
              <a:tabLst/>
              <a:defRPr/>
            </a:pPr>
            <a:r>
              <a:rPr kumimoji="0" lang="en-US" sz="2600" b="1" i="0" u="none" strike="noStrike" kern="1200" cap="none" spc="0" normalizeH="0" baseline="0" noProof="0">
                <a:ln>
                  <a:noFill/>
                </a:ln>
                <a:effectLst/>
                <a:uLnTx/>
                <a:uFillTx/>
                <a:latin typeface="Calibri Light"/>
                <a:cs typeface="Calibri Light"/>
              </a:rPr>
              <a:t>MRI</a:t>
            </a:r>
            <a:r>
              <a:rPr lang="en-US" sz="2600" b="1">
                <a:latin typeface="Calibri Light"/>
                <a:cs typeface="Calibri Light"/>
              </a:rPr>
              <a:t>:</a:t>
            </a:r>
            <a:r>
              <a:rPr kumimoji="0" lang="en-US" sz="2600" b="0" i="0" u="none" strike="noStrike" kern="1200" cap="none" spc="0" normalizeH="0" baseline="0" noProof="0">
                <a:ln>
                  <a:noFill/>
                </a:ln>
                <a:effectLst/>
                <a:uLnTx/>
                <a:uFillTx/>
                <a:latin typeface="Calibri Light"/>
                <a:cs typeface="Calibri Light"/>
              </a:rPr>
              <a:t> A procedure that uses a magnet, radio waves, and a computer to make a series of detailed pictures of both breasts. </a:t>
            </a:r>
            <a:endParaRPr lang="en-US" sz="2600" b="0" i="0" u="none" strike="noStrike" kern="1200" cap="none" spc="0" normalizeH="0" baseline="0" noProof="0">
              <a:ln>
                <a:noFill/>
              </a:ln>
              <a:effectLst/>
              <a:uLnTx/>
              <a:uFillTx/>
              <a:latin typeface="Calibri Light"/>
              <a:cs typeface="Calibri Light"/>
            </a:endParaRPr>
          </a:p>
          <a:p>
            <a:pPr marL="285750" indent="-285750" defTabSz="457200">
              <a:spcBef>
                <a:spcPts val="0"/>
              </a:spcBef>
              <a:spcAft>
                <a:spcPts val="600"/>
              </a:spcAft>
              <a:buFont typeface="Arial"/>
              <a:buChar char="•"/>
              <a:defRPr/>
            </a:pPr>
            <a:r>
              <a:rPr kumimoji="0" lang="en-US" sz="2600" b="1" i="0" u="none" strike="noStrike" kern="1200" cap="none" spc="0" normalizeH="0" baseline="0" noProof="0">
                <a:ln>
                  <a:noFill/>
                </a:ln>
                <a:effectLst/>
                <a:uLnTx/>
                <a:uFillTx/>
                <a:latin typeface="Calibri Light"/>
                <a:cs typeface="Calibri Light"/>
              </a:rPr>
              <a:t>Blood chemistry studies: </a:t>
            </a:r>
            <a:r>
              <a:rPr kumimoji="0" lang="en-US" sz="2600" b="0" i="0" u="none" strike="noStrike" kern="1200" cap="none" spc="0" normalizeH="0" baseline="0" noProof="0">
                <a:ln>
                  <a:noFill/>
                </a:ln>
                <a:effectLst/>
                <a:uLnTx/>
                <a:uFillTx/>
                <a:latin typeface="Calibri Light"/>
                <a:cs typeface="Calibri Light"/>
              </a:rPr>
              <a:t>A procedure </a:t>
            </a:r>
            <a:r>
              <a:rPr lang="en-US" sz="2600">
                <a:latin typeface="Calibri Light"/>
                <a:cs typeface="Calibri Light"/>
              </a:rPr>
              <a:t>where </a:t>
            </a:r>
            <a:r>
              <a:rPr kumimoji="0" lang="en-US" sz="2600" b="0" i="0" u="none" strike="noStrike" kern="1200" cap="none" spc="0" normalizeH="0" baseline="0" noProof="0">
                <a:ln>
                  <a:noFill/>
                </a:ln>
                <a:effectLst/>
                <a:uLnTx/>
                <a:uFillTx/>
                <a:latin typeface="Calibri Light"/>
                <a:cs typeface="Calibri Light"/>
              </a:rPr>
              <a:t>blood sample is checked to measure </a:t>
            </a:r>
            <a:r>
              <a:rPr lang="en-US" sz="2600">
                <a:latin typeface="Calibri Light"/>
                <a:cs typeface="Calibri Light"/>
              </a:rPr>
              <a:t>amounts</a:t>
            </a:r>
            <a:r>
              <a:rPr kumimoji="0" lang="en-US" sz="2600" b="0" i="0" u="none" strike="noStrike" kern="1200" cap="none" spc="0" normalizeH="0" baseline="0" noProof="0">
                <a:ln>
                  <a:noFill/>
                </a:ln>
                <a:effectLst/>
                <a:uLnTx/>
                <a:uFillTx/>
                <a:latin typeface="Calibri Light"/>
                <a:cs typeface="Calibri Light"/>
              </a:rPr>
              <a:t> of certain substances released into the blood</a:t>
            </a:r>
            <a:r>
              <a:rPr lang="en-US" sz="2600">
                <a:latin typeface="Calibri Light"/>
                <a:cs typeface="Calibri Light"/>
              </a:rPr>
              <a:t> by organs.</a:t>
            </a:r>
            <a:endParaRPr lang="en-US" sz="2600" b="0" i="0" u="none" strike="noStrike" kern="1200" cap="none" spc="0" normalizeH="0" baseline="0" noProof="0">
              <a:ln>
                <a:noFill/>
              </a:ln>
              <a:effectLst/>
              <a:uLnTx/>
              <a:uFillTx/>
              <a:latin typeface="Calibri Light"/>
              <a:cs typeface="Calibri Light"/>
            </a:endParaRPr>
          </a:p>
          <a:p>
            <a:pPr marL="285750" indent="-285750" defTabSz="457200">
              <a:spcBef>
                <a:spcPts val="0"/>
              </a:spcBef>
              <a:spcAft>
                <a:spcPts val="600"/>
              </a:spcAft>
              <a:buFont typeface="Arial"/>
              <a:buChar char="•"/>
              <a:defRPr/>
            </a:pPr>
            <a:r>
              <a:rPr kumimoji="0" lang="en-US" sz="2600" b="1" i="0" u="none" strike="noStrike" kern="1200" cap="none" spc="0" normalizeH="0" baseline="0" noProof="0">
                <a:ln>
                  <a:noFill/>
                </a:ln>
                <a:effectLst/>
                <a:uLnTx/>
                <a:uFillTx/>
                <a:latin typeface="Calibri Light"/>
                <a:cs typeface="Calibri Light"/>
              </a:rPr>
              <a:t>Biopsy:</a:t>
            </a:r>
            <a:r>
              <a:rPr kumimoji="0" lang="en-US" sz="2600" b="0" i="0" u="none" strike="noStrike" kern="1200" cap="none" spc="0" normalizeH="0" baseline="0" noProof="0">
                <a:ln>
                  <a:noFill/>
                </a:ln>
                <a:effectLst/>
                <a:uLnTx/>
                <a:uFillTx/>
                <a:latin typeface="Calibri Light"/>
                <a:cs typeface="Calibri Light"/>
              </a:rPr>
              <a:t> The removal of cells so they can be viewed under a microscope by a pathologist to check for signs of cancer.</a:t>
            </a:r>
            <a:endParaRPr lang="en-US" sz="2600" b="0" i="0" u="none" strike="noStrike" kern="1200" cap="none" spc="0" normalizeH="0" baseline="0" noProof="0">
              <a:ln>
                <a:noFill/>
              </a:ln>
              <a:effectLst/>
              <a:uLnTx/>
              <a:uFillTx/>
              <a:latin typeface="Calibri Light"/>
              <a:cs typeface="Calibri Light"/>
            </a:endParaRPr>
          </a:p>
        </p:txBody>
      </p:sp>
    </p:spTree>
    <p:extLst>
      <p:ext uri="{BB962C8B-B14F-4D97-AF65-F5344CB8AC3E}">
        <p14:creationId xmlns:p14="http://schemas.microsoft.com/office/powerpoint/2010/main" val="404463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17539-0D2E-8123-9AF7-1B5D8378A924}"/>
              </a:ext>
            </a:extLst>
          </p:cNvPr>
          <p:cNvSpPr>
            <a:spLocks noGrp="1"/>
          </p:cNvSpPr>
          <p:nvPr>
            <p:ph type="title"/>
          </p:nvPr>
        </p:nvSpPr>
        <p:spPr>
          <a:xfrm>
            <a:off x="838200" y="365125"/>
            <a:ext cx="10515600" cy="1325563"/>
          </a:xfrm>
        </p:spPr>
        <p:txBody>
          <a:bodyPr>
            <a:normAutofit/>
          </a:bodyPr>
          <a:lstStyle/>
          <a:p>
            <a:r>
              <a:rPr lang="en-US" sz="5400">
                <a:latin typeface="Calibri Light"/>
                <a:cs typeface="Calibri Light"/>
              </a:rPr>
              <a:t>Breast Cancer Imaging</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9C193F-50BD-3287-C314-609BB20CAC63}"/>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r>
              <a:rPr lang="en-US" sz="2600" kern="1200">
                <a:latin typeface="Calibri Light"/>
                <a:cs typeface="Calibri Light"/>
              </a:rPr>
              <a:t>Two types will be discussed : Mammogram and Histopathology</a:t>
            </a:r>
            <a:r>
              <a:rPr lang="en-US" sz="2600">
                <a:latin typeface="Calibri Light"/>
                <a:cs typeface="Calibri Light"/>
              </a:rPr>
              <a:t>.</a:t>
            </a:r>
            <a:r>
              <a:rPr lang="en-US" sz="2600" kern="1200">
                <a:latin typeface="Calibri Light"/>
                <a:cs typeface="Calibri Light"/>
              </a:rPr>
              <a:t> </a:t>
            </a:r>
          </a:p>
        </p:txBody>
      </p:sp>
      <p:pic>
        <p:nvPicPr>
          <p:cNvPr id="9" name="Picture 6">
            <a:extLst>
              <a:ext uri="{FF2B5EF4-FFF2-40B4-BE49-F238E27FC236}">
                <a16:creationId xmlns:a16="http://schemas.microsoft.com/office/drawing/2014/main" id="{B393C72A-E207-88C2-661B-29E48AF66046}"/>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911435" y="2631448"/>
            <a:ext cx="10366081" cy="3783619"/>
          </a:xfrm>
          <a:prstGeom prst="rect">
            <a:avLst/>
          </a:prstGeom>
        </p:spPr>
      </p:pic>
    </p:spTree>
    <p:extLst>
      <p:ext uri="{BB962C8B-B14F-4D97-AF65-F5344CB8AC3E}">
        <p14:creationId xmlns:p14="http://schemas.microsoft.com/office/powerpoint/2010/main" val="262607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32BB6-A703-68DB-6C67-D567C466F84B}"/>
              </a:ext>
            </a:extLst>
          </p:cNvPr>
          <p:cNvSpPr>
            <a:spLocks noGrp="1"/>
          </p:cNvSpPr>
          <p:nvPr>
            <p:ph type="title"/>
          </p:nvPr>
        </p:nvSpPr>
        <p:spPr>
          <a:xfrm>
            <a:off x="572493" y="238539"/>
            <a:ext cx="11018520" cy="1434415"/>
          </a:xfrm>
        </p:spPr>
        <p:txBody>
          <a:bodyPr anchor="b">
            <a:normAutofit/>
          </a:bodyPr>
          <a:lstStyle/>
          <a:p>
            <a:r>
              <a:rPr lang="en-US" sz="5400"/>
              <a:t>Mammogram device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0F8813-6FBC-071A-67C2-533DB7BB3481}"/>
              </a:ext>
            </a:extLst>
          </p:cNvPr>
          <p:cNvSpPr>
            <a:spLocks noGrp="1"/>
          </p:cNvSpPr>
          <p:nvPr>
            <p:ph idx="1"/>
          </p:nvPr>
        </p:nvSpPr>
        <p:spPr>
          <a:xfrm>
            <a:off x="572493" y="2090366"/>
            <a:ext cx="7237427" cy="4195372"/>
          </a:xfrm>
        </p:spPr>
        <p:txBody>
          <a:bodyPr vert="horz" lIns="91440" tIns="45720" rIns="91440" bIns="45720" rtlCol="0" anchor="t">
            <a:noAutofit/>
          </a:bodyPr>
          <a:lstStyle/>
          <a:p>
            <a:r>
              <a:rPr lang="en-US" sz="2400" b="1">
                <a:latin typeface="Calibri Light"/>
                <a:ea typeface="+mn-lt"/>
                <a:cs typeface="+mn-lt"/>
              </a:rPr>
              <a:t>The grid:</a:t>
            </a:r>
            <a:r>
              <a:rPr lang="en-US" sz="2400">
                <a:latin typeface="Calibri Light"/>
                <a:ea typeface="+mn-lt"/>
                <a:cs typeface="+mn-lt"/>
              </a:rPr>
              <a:t> is placed between the breast and the image receptor, absorbs scattered radiation improves contrast.</a:t>
            </a:r>
            <a:endParaRPr lang="en-US" sz="2400">
              <a:latin typeface="Calibri Light"/>
              <a:ea typeface="+mn-lt"/>
              <a:cs typeface="Calibri Light"/>
            </a:endParaRPr>
          </a:p>
          <a:p>
            <a:r>
              <a:rPr lang="en-US" sz="2400" b="1">
                <a:latin typeface="Calibri Light"/>
                <a:ea typeface="+mn-lt"/>
                <a:cs typeface="+mn-lt"/>
              </a:rPr>
              <a:t>Compression plate:</a:t>
            </a:r>
            <a:r>
              <a:rPr lang="en-US" sz="2400">
                <a:latin typeface="Calibri Light"/>
                <a:ea typeface="+mn-lt"/>
                <a:cs typeface="+mn-lt"/>
              </a:rPr>
              <a:t> it applies force that displaces the glandular tissues which improves contrast also stabilizing the breast.</a:t>
            </a:r>
            <a:endParaRPr lang="en-US" sz="2400">
              <a:latin typeface="Calibri Light"/>
              <a:ea typeface="+mn-lt"/>
              <a:cs typeface="Calibri Light"/>
            </a:endParaRPr>
          </a:p>
          <a:p>
            <a:r>
              <a:rPr lang="en-US" sz="2400" b="1">
                <a:latin typeface="Calibri Light"/>
                <a:ea typeface="+mn-lt"/>
                <a:cs typeface="+mn-lt"/>
              </a:rPr>
              <a:t>Image receptor:</a:t>
            </a:r>
            <a:r>
              <a:rPr lang="en-US" sz="2400">
                <a:latin typeface="Calibri Light"/>
                <a:ea typeface="+mn-lt"/>
                <a:cs typeface="+mn-lt"/>
              </a:rPr>
              <a:t> it should provide efficient absorption of the incident radiation beam.</a:t>
            </a:r>
          </a:p>
          <a:p>
            <a:r>
              <a:rPr lang="en-US" sz="2400" b="1">
                <a:latin typeface="Calibri Light"/>
                <a:ea typeface="+mn-lt"/>
                <a:cs typeface="+mn-lt"/>
              </a:rPr>
              <a:t>X-ray generator and tube:</a:t>
            </a:r>
            <a:r>
              <a:rPr lang="en-US" sz="2400">
                <a:latin typeface="Calibri Light"/>
                <a:ea typeface="+mn-lt"/>
                <a:cs typeface="+mn-lt"/>
              </a:rPr>
              <a:t> they should provide X ray spectrum with range of energies that give an appropriate compromise between radiation dose and image quality.</a:t>
            </a:r>
            <a:endParaRPr lang="en-US" sz="2400">
              <a:latin typeface="Calibri Light"/>
              <a:ea typeface="+mn-lt"/>
              <a:cs typeface="Calibri Light"/>
            </a:endParaRPr>
          </a:p>
        </p:txBody>
      </p:sp>
      <p:pic>
        <p:nvPicPr>
          <p:cNvPr id="5" name="Picture 6" descr="Diagram, engineering drawing&#10;&#10;Description automatically generated">
            <a:extLst>
              <a:ext uri="{FF2B5EF4-FFF2-40B4-BE49-F238E27FC236}">
                <a16:creationId xmlns:a16="http://schemas.microsoft.com/office/drawing/2014/main" id="{0F345E41-BD4B-A74D-BB03-5BFC35A5ADAA}"/>
              </a:ext>
            </a:extLst>
          </p:cNvPr>
          <p:cNvPicPr>
            <a:picLocks noChangeAspect="1"/>
          </p:cNvPicPr>
          <p:nvPr/>
        </p:nvPicPr>
        <p:blipFill rotWithShape="1">
          <a:blip r:embed="rId3"/>
          <a:srcRect r="17023"/>
          <a:stretch/>
        </p:blipFill>
        <p:spPr>
          <a:xfrm>
            <a:off x="7980458" y="2144776"/>
            <a:ext cx="3941064" cy="4096512"/>
          </a:xfrm>
          <a:prstGeom prst="rect">
            <a:avLst/>
          </a:prstGeom>
        </p:spPr>
      </p:pic>
    </p:spTree>
    <p:extLst>
      <p:ext uri="{BB962C8B-B14F-4D97-AF65-F5344CB8AC3E}">
        <p14:creationId xmlns:p14="http://schemas.microsoft.com/office/powerpoint/2010/main" val="2936386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325369"/>
            <a:ext cx="4368602" cy="1956841"/>
          </a:xfrm>
        </p:spPr>
        <p:txBody>
          <a:bodyPr vert="horz" lIns="91440" tIns="45720" rIns="91440" bIns="45720" rtlCol="0" anchor="b">
            <a:normAutofit fontScale="90000"/>
          </a:bodyPr>
          <a:lstStyle/>
          <a:p>
            <a:pPr algn="l"/>
            <a:r>
              <a:rPr lang="en-US" sz="5400"/>
              <a:t>Procedures of Mammogram</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10C19EA-F5B6-E97E-A534-1FF7DDDEE976}"/>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457200" defTabSz="914400">
              <a:lnSpc>
                <a:spcPct val="90000"/>
              </a:lnSpc>
              <a:spcAft>
                <a:spcPts val="600"/>
              </a:spcAft>
              <a:buAutoNum type="arabicPeriod"/>
            </a:pPr>
            <a:r>
              <a:rPr lang="en-US" sz="2600">
                <a:latin typeface="Calibri Light"/>
                <a:cs typeface="Calibri Light"/>
              </a:rPr>
              <a:t>breast tissue is pressed by a plat​.</a:t>
            </a:r>
            <a:endParaRPr lang="en-US"/>
          </a:p>
          <a:p>
            <a:pPr marL="457200" indent="-457200" defTabSz="914400">
              <a:lnSpc>
                <a:spcPct val="90000"/>
              </a:lnSpc>
              <a:spcAft>
                <a:spcPts val="600"/>
              </a:spcAft>
              <a:buAutoNum type="arabicPeriod"/>
            </a:pPr>
            <a:r>
              <a:rPr lang="en-US" sz="2600">
                <a:latin typeface="Calibri Light"/>
                <a:cs typeface="Calibri Light"/>
              </a:rPr>
              <a:t>penetrate low energy (20-2 </a:t>
            </a:r>
            <a:r>
              <a:rPr lang="en-US" sz="2600" err="1">
                <a:latin typeface="Calibri Light"/>
                <a:cs typeface="Calibri Light"/>
              </a:rPr>
              <a:t>kVp</a:t>
            </a:r>
            <a:r>
              <a:rPr lang="en-US" sz="2600">
                <a:latin typeface="Calibri Light"/>
                <a:cs typeface="Calibri Light"/>
              </a:rPr>
              <a:t>) X-ray​.</a:t>
            </a:r>
          </a:p>
          <a:p>
            <a:pPr marL="457200" indent="-457200" defTabSz="914400">
              <a:lnSpc>
                <a:spcPct val="90000"/>
              </a:lnSpc>
              <a:spcAft>
                <a:spcPts val="600"/>
              </a:spcAft>
              <a:buFont typeface="+mj-lt"/>
              <a:buAutoNum type="arabicPeriod"/>
            </a:pPr>
            <a:r>
              <a:rPr lang="en-US" sz="2600">
                <a:latin typeface="Calibri Light"/>
                <a:cs typeface="Calibri Light"/>
              </a:rPr>
              <a:t>radio graphic image is produced.</a:t>
            </a:r>
          </a:p>
        </p:txBody>
      </p:sp>
      <p:pic>
        <p:nvPicPr>
          <p:cNvPr id="3" name="Picture 3">
            <a:extLst>
              <a:ext uri="{FF2B5EF4-FFF2-40B4-BE49-F238E27FC236}">
                <a16:creationId xmlns:a16="http://schemas.microsoft.com/office/drawing/2014/main" id="{F6F09CE1-EF2F-880E-ADC3-B12466396BE7}"/>
              </a:ext>
            </a:extLst>
          </p:cNvPr>
          <p:cNvPicPr>
            <a:picLocks noChangeAspect="1"/>
          </p:cNvPicPr>
          <p:nvPr/>
        </p:nvPicPr>
        <p:blipFill>
          <a:blip r:embed="rId2"/>
          <a:stretch>
            <a:fillRect/>
          </a:stretch>
        </p:blipFill>
        <p:spPr>
          <a:xfrm>
            <a:off x="5212556" y="989538"/>
            <a:ext cx="5826918" cy="5462330"/>
          </a:xfrm>
          <a:prstGeom prst="rect">
            <a:avLst/>
          </a:prstGeom>
        </p:spPr>
      </p:pic>
    </p:spTree>
    <p:extLst>
      <p:ext uri="{BB962C8B-B14F-4D97-AF65-F5344CB8AC3E}">
        <p14:creationId xmlns:p14="http://schemas.microsoft.com/office/powerpoint/2010/main" val="2550471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2648" y="365125"/>
            <a:ext cx="5295015" cy="2063808"/>
          </a:xfrm>
        </p:spPr>
        <p:txBody>
          <a:bodyPr vert="horz" lIns="91440" tIns="45720" rIns="91440" bIns="45720" rtlCol="0" anchor="b">
            <a:normAutofit fontScale="90000"/>
          </a:bodyPr>
          <a:lstStyle/>
          <a:p>
            <a:pPr algn="l"/>
            <a:r>
              <a:rPr lang="en-US" sz="5400"/>
              <a:t>Abnormalities in Mammograms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2541" y="1136369"/>
            <a:ext cx="2002536" cy="21945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4416" y="1136369"/>
            <a:ext cx="2178100" cy="2194560"/>
          </a:xfrm>
          <a:prstGeom prst="rect">
            <a:avLst/>
          </a:prstGeom>
        </p:spPr>
      </p:pic>
      <p:sp>
        <p:nvSpPr>
          <p:cNvPr id="28"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12648" y="2908005"/>
            <a:ext cx="6209880" cy="3268957"/>
          </a:xfrm>
        </p:spPr>
        <p:txBody>
          <a:bodyPr vert="horz" lIns="91440" tIns="45720" rIns="91440" bIns="45720" rtlCol="0" anchor="t">
            <a:noAutofit/>
          </a:bodyPr>
          <a:lstStyle/>
          <a:p>
            <a:pPr marL="342900" indent="-342900" algn="just">
              <a:lnSpc>
                <a:spcPct val="100000"/>
              </a:lnSpc>
              <a:buFont typeface="Arial" panose="020B0604020202020204" pitchFamily="34" charset="0"/>
              <a:buChar char="•"/>
            </a:pPr>
            <a:r>
              <a:rPr lang="en-US" sz="2600" b="1">
                <a:latin typeface="Calibri Light"/>
                <a:cs typeface="Calibri Light"/>
              </a:rPr>
              <a:t>Mass Lesions: </a:t>
            </a:r>
            <a:r>
              <a:rPr lang="en-US" sz="2600">
                <a:latin typeface="Calibri Light"/>
                <a:cs typeface="Calibri Light"/>
              </a:rPr>
              <a:t>they have high, medium or low density compared to normal fibro-glandular tissue.</a:t>
            </a:r>
          </a:p>
          <a:p>
            <a:pPr marL="342900" indent="-342900" algn="just">
              <a:lnSpc>
                <a:spcPct val="100000"/>
              </a:lnSpc>
              <a:buFont typeface="Arial" panose="020B0604020202020204" pitchFamily="34" charset="0"/>
              <a:buChar char="•"/>
            </a:pPr>
            <a:r>
              <a:rPr lang="en-US" sz="2600" b="1">
                <a:latin typeface="Calibri Light"/>
                <a:cs typeface="Calibri Light"/>
              </a:rPr>
              <a:t>Micro Calcification:</a:t>
            </a:r>
            <a:r>
              <a:rPr lang="en-US" sz="2600">
                <a:latin typeface="Calibri Light"/>
                <a:cs typeface="Calibri Light"/>
              </a:rPr>
              <a:t> they are small calcium deposits.</a:t>
            </a:r>
          </a:p>
          <a:p>
            <a:pPr marL="342900" indent="-342900" algn="just">
              <a:lnSpc>
                <a:spcPct val="100000"/>
              </a:lnSpc>
              <a:buFont typeface="Arial" panose="020B0604020202020204" pitchFamily="34" charset="0"/>
              <a:buChar char="•"/>
            </a:pPr>
            <a:r>
              <a:rPr lang="en-US" sz="2600" b="1">
                <a:latin typeface="Calibri Light"/>
                <a:cs typeface="Calibri Light"/>
              </a:rPr>
              <a:t>Architectural Distortion:</a:t>
            </a:r>
            <a:r>
              <a:rPr lang="en-US" sz="2600">
                <a:latin typeface="Calibri Light"/>
                <a:cs typeface="Calibri Light"/>
              </a:rPr>
              <a:t> Their appearance increase suspicions that the patient may have breast cancer.</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616" y="3391152"/>
            <a:ext cx="4886416" cy="2872125"/>
          </a:xfrm>
          <a:prstGeom prst="rect">
            <a:avLst/>
          </a:prstGeom>
        </p:spPr>
      </p:pic>
    </p:spTree>
    <p:extLst>
      <p:ext uri="{BB962C8B-B14F-4D97-AF65-F5344CB8AC3E}">
        <p14:creationId xmlns:p14="http://schemas.microsoft.com/office/powerpoint/2010/main" val="1984478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2DF6F-4686-E9B7-3256-AA02A3429363}"/>
              </a:ext>
            </a:extLst>
          </p:cNvPr>
          <p:cNvSpPr>
            <a:spLocks noGrp="1"/>
          </p:cNvSpPr>
          <p:nvPr>
            <p:ph type="title"/>
          </p:nvPr>
        </p:nvSpPr>
        <p:spPr>
          <a:xfrm>
            <a:off x="572493" y="238539"/>
            <a:ext cx="11018520" cy="1434415"/>
          </a:xfrm>
        </p:spPr>
        <p:txBody>
          <a:bodyPr anchor="b">
            <a:normAutofit/>
          </a:bodyPr>
          <a:lstStyle/>
          <a:p>
            <a:r>
              <a:rPr lang="en-US" sz="5400"/>
              <a:t>Histopathology Diagnostics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A1F7AA-F478-DDEF-4D52-89164A96E670}"/>
              </a:ext>
            </a:extLst>
          </p:cNvPr>
          <p:cNvSpPr>
            <a:spLocks noGrp="1"/>
          </p:cNvSpPr>
          <p:nvPr>
            <p:ph idx="1"/>
          </p:nvPr>
        </p:nvSpPr>
        <p:spPr>
          <a:xfrm>
            <a:off x="572490" y="2071316"/>
            <a:ext cx="8687417" cy="4119172"/>
          </a:xfrm>
        </p:spPr>
        <p:txBody>
          <a:bodyPr vert="horz" lIns="91440" tIns="45720" rIns="91440" bIns="45720" rtlCol="0" anchor="t">
            <a:noAutofit/>
          </a:bodyPr>
          <a:lstStyle/>
          <a:p>
            <a:r>
              <a:rPr lang="en-US" sz="2600">
                <a:latin typeface="Calibri Light"/>
                <a:cs typeface="Calibri Light"/>
              </a:rPr>
              <a:t>The biopsy is processed and dyed with Hematoxylin and Eosin (H&amp;E) stains.</a:t>
            </a:r>
          </a:p>
          <a:p>
            <a:r>
              <a:rPr lang="en-US" sz="2600">
                <a:latin typeface="Calibri Light"/>
                <a:cs typeface="Calibri Light"/>
              </a:rPr>
              <a:t>Pathologist examines the morphological features like shape, size, and color of the Region Of Interest (ROI) such as nuclei.</a:t>
            </a:r>
          </a:p>
          <a:p>
            <a:r>
              <a:rPr lang="en-US" sz="2600">
                <a:latin typeface="Calibri Light"/>
                <a:cs typeface="Calibri Light"/>
              </a:rPr>
              <a:t>Studying the structure of the tissue at different magnifications to differentiate them as benign or malignant.</a:t>
            </a:r>
            <a:endParaRPr lang="en-US"/>
          </a:p>
          <a:p>
            <a:pPr lvl="1"/>
            <a:r>
              <a:rPr lang="en-US" sz="2600">
                <a:latin typeface="Calibri Light"/>
                <a:cs typeface="Calibri Light"/>
              </a:rPr>
              <a:t>100x the tissue patterns and distributions are studied.</a:t>
            </a:r>
          </a:p>
          <a:p>
            <a:pPr lvl="1"/>
            <a:r>
              <a:rPr lang="en-US" sz="2600">
                <a:latin typeface="Calibri Light"/>
                <a:cs typeface="Calibri Light"/>
              </a:rPr>
              <a:t>400x cytological features such as shape and size of the nuclei, hyperchromatic nuclei.</a:t>
            </a:r>
          </a:p>
        </p:txBody>
      </p:sp>
      <p:pic>
        <p:nvPicPr>
          <p:cNvPr id="7" name="Picture 7" descr="A picture containing turtle, drawing, ceramic ware, porcelain&#10;&#10;Description automatically generated">
            <a:extLst>
              <a:ext uri="{FF2B5EF4-FFF2-40B4-BE49-F238E27FC236}">
                <a16:creationId xmlns:a16="http://schemas.microsoft.com/office/drawing/2014/main" id="{BF3C9866-BEFD-A7ED-5FF5-DCA0351F0EB2}"/>
              </a:ext>
            </a:extLst>
          </p:cNvPr>
          <p:cNvPicPr>
            <a:picLocks noChangeAspect="1"/>
          </p:cNvPicPr>
          <p:nvPr/>
        </p:nvPicPr>
        <p:blipFill rotWithShape="1">
          <a:blip r:embed="rId3"/>
          <a:srcRect l="51188" r="17064" b="-1"/>
          <a:stretch/>
        </p:blipFill>
        <p:spPr>
          <a:xfrm>
            <a:off x="9346734" y="2735195"/>
            <a:ext cx="2685488" cy="2791413"/>
          </a:xfrm>
          <a:prstGeom prst="rect">
            <a:avLst/>
          </a:prstGeom>
        </p:spPr>
      </p:pic>
    </p:spTree>
    <p:extLst>
      <p:ext uri="{BB962C8B-B14F-4D97-AF65-F5344CB8AC3E}">
        <p14:creationId xmlns:p14="http://schemas.microsoft.com/office/powerpoint/2010/main" val="3504275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352426" y="1971181"/>
            <a:ext cx="3567393" cy="2045553"/>
          </a:xfrm>
        </p:spPr>
        <p:txBody>
          <a:bodyPr anchor="b">
            <a:normAutofit/>
          </a:bodyPr>
          <a:lstStyle/>
          <a:p>
            <a:r>
              <a:rPr lang="en-US" sz="4500">
                <a:latin typeface="Playfair Display" pitchFamily="2" charset="0"/>
                <a:cs typeface="Calibri Light"/>
              </a:rPr>
              <a:t>Scope of project </a:t>
            </a: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3165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311150" y="678923"/>
            <a:ext cx="3694884" cy="5583148"/>
          </a:xfrm>
        </p:spPr>
        <p:txBody>
          <a:bodyPr anchor="ctr">
            <a:normAutofit/>
          </a:bodyPr>
          <a:lstStyle/>
          <a:p>
            <a:pPr algn="ctr"/>
            <a:r>
              <a:rPr lang="en-US" sz="5400">
                <a:cs typeface="Calibri Light"/>
              </a:rPr>
              <a:t>  Scope of  </a:t>
            </a:r>
            <a:br>
              <a:rPr lang="en-US" sz="5400">
                <a:cs typeface="Calibri Light"/>
              </a:rPr>
            </a:br>
            <a:r>
              <a:rPr lang="en-US" sz="5400">
                <a:cs typeface="Calibri Light"/>
              </a:rPr>
              <a:t>   project </a:t>
            </a:r>
          </a:p>
        </p:txBody>
      </p:sp>
      <p:sp>
        <p:nvSpPr>
          <p:cNvPr id="3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93FDE17D-A874-0A2E-2FFC-A3A97064D9B7}"/>
              </a:ext>
            </a:extLst>
          </p:cNvPr>
          <p:cNvGraphicFramePr>
            <a:graphicFrameLocks noGrp="1"/>
          </p:cNvGraphicFramePr>
          <p:nvPr>
            <p:ph idx="1"/>
            <p:extLst>
              <p:ext uri="{D42A27DB-BD31-4B8C-83A1-F6EECF244321}">
                <p14:modId xmlns:p14="http://schemas.microsoft.com/office/powerpoint/2010/main" val="14596168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341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89D73-D921-1FB3-61F2-F3D1B917D7CD}"/>
              </a:ext>
            </a:extLst>
          </p:cNvPr>
          <p:cNvSpPr>
            <a:spLocks noGrp="1"/>
          </p:cNvSpPr>
          <p:nvPr>
            <p:ph type="title"/>
          </p:nvPr>
        </p:nvSpPr>
        <p:spPr>
          <a:xfrm>
            <a:off x="838200" y="365125"/>
            <a:ext cx="10515600" cy="1325563"/>
          </a:xfrm>
        </p:spPr>
        <p:txBody>
          <a:bodyPr>
            <a:normAutofit/>
          </a:bodyPr>
          <a:lstStyle/>
          <a:p>
            <a:r>
              <a:rPr lang="en-US" sz="5400">
                <a:ea typeface="+mj-lt"/>
                <a:cs typeface="+mj-lt"/>
              </a:rPr>
              <a:t>CAD System </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EFB345-5B68-9217-84E1-CFA181F77316}"/>
              </a:ext>
            </a:extLst>
          </p:cNvPr>
          <p:cNvSpPr>
            <a:spLocks noGrp="1"/>
          </p:cNvSpPr>
          <p:nvPr>
            <p:ph idx="1"/>
          </p:nvPr>
        </p:nvSpPr>
        <p:spPr>
          <a:xfrm>
            <a:off x="838200" y="1929384"/>
            <a:ext cx="10515600" cy="4437575"/>
          </a:xfrm>
        </p:spPr>
        <p:txBody>
          <a:bodyPr vert="horz" lIns="91440" tIns="45720" rIns="91440" bIns="45720" rtlCol="0" anchor="t">
            <a:noAutofit/>
          </a:bodyPr>
          <a:lstStyle/>
          <a:p>
            <a:pPr algn="just">
              <a:lnSpc>
                <a:spcPct val="100000"/>
              </a:lnSpc>
            </a:pPr>
            <a:r>
              <a:rPr lang="en-US" sz="2600">
                <a:latin typeface="Calibri Light"/>
                <a:ea typeface="+mn-lt"/>
                <a:cs typeface="+mn-lt"/>
              </a:rPr>
              <a:t>Computer-aided diagnosis (CAD): diagnosis by radiologists using the output of a computer analysis of the images when making their interpretation.</a:t>
            </a:r>
            <a:endParaRPr lang="en-US" sz="2600">
              <a:latin typeface="Calibri Light"/>
              <a:ea typeface="+mn-lt"/>
              <a:cs typeface="Calibri"/>
            </a:endParaRPr>
          </a:p>
          <a:p>
            <a:pPr>
              <a:lnSpc>
                <a:spcPct val="100000"/>
              </a:lnSpc>
            </a:pPr>
            <a:r>
              <a:rPr lang="en-US" sz="2600">
                <a:latin typeface="Calibri Light"/>
                <a:ea typeface="+mn-lt"/>
                <a:cs typeface="+mn-lt"/>
              </a:rPr>
              <a:t>Computer-Aided Detection (</a:t>
            </a:r>
            <a:r>
              <a:rPr lang="en-US" sz="2600" err="1">
                <a:latin typeface="Calibri Light"/>
                <a:ea typeface="+mn-lt"/>
                <a:cs typeface="+mn-lt"/>
              </a:rPr>
              <a:t>CADe</a:t>
            </a:r>
            <a:r>
              <a:rPr lang="en-US" sz="2600">
                <a:latin typeface="Calibri Light"/>
                <a:ea typeface="+mn-lt"/>
                <a:cs typeface="+mn-lt"/>
              </a:rPr>
              <a:t>)</a:t>
            </a:r>
            <a:endParaRPr lang="en-US" sz="2600">
              <a:latin typeface="Calibri Light"/>
              <a:ea typeface="+mn-lt"/>
              <a:cs typeface="Calibri"/>
            </a:endParaRPr>
          </a:p>
          <a:p>
            <a:pPr lvl="1">
              <a:lnSpc>
                <a:spcPct val="100000"/>
              </a:lnSpc>
              <a:buFont typeface="Courier New" panose="020B0604020202020204" pitchFamily="34" charset="0"/>
              <a:buChar char="o"/>
            </a:pPr>
            <a:r>
              <a:rPr lang="en-US" sz="2600">
                <a:latin typeface="Calibri Light"/>
                <a:ea typeface="+mn-lt"/>
                <a:cs typeface="+mn-lt"/>
              </a:rPr>
              <a:t>Used with “Screening Radiology”.</a:t>
            </a:r>
          </a:p>
          <a:p>
            <a:pPr lvl="1">
              <a:lnSpc>
                <a:spcPct val="100000"/>
              </a:lnSpc>
              <a:buFont typeface="Courier New" panose="020B0604020202020204" pitchFamily="34" charset="0"/>
              <a:buChar char="o"/>
            </a:pPr>
            <a:r>
              <a:rPr lang="en-US" sz="2600">
                <a:latin typeface="Calibri Light"/>
                <a:ea typeface="+mn-lt"/>
                <a:cs typeface="+mn-lt"/>
              </a:rPr>
              <a:t>Identify and mark suspicious areas in an image.</a:t>
            </a:r>
          </a:p>
          <a:p>
            <a:r>
              <a:rPr lang="en-US" sz="2600">
                <a:latin typeface="Calibri Light"/>
                <a:ea typeface="+mn-lt"/>
                <a:cs typeface="+mn-lt"/>
              </a:rPr>
              <a:t>Computer-Aided Diagnosis (</a:t>
            </a:r>
            <a:r>
              <a:rPr lang="en-US" sz="2600" err="1">
                <a:latin typeface="Calibri Light"/>
                <a:ea typeface="+mn-lt"/>
                <a:cs typeface="+mn-lt"/>
              </a:rPr>
              <a:t>CADx</a:t>
            </a:r>
            <a:r>
              <a:rPr lang="en-US" sz="2600">
                <a:latin typeface="Calibri Light"/>
                <a:ea typeface="+mn-lt"/>
                <a:cs typeface="+mn-lt"/>
              </a:rPr>
              <a:t>)</a:t>
            </a:r>
            <a:endParaRPr lang="en-US" sz="2600">
              <a:latin typeface="Calibri Light"/>
              <a:ea typeface="+mn-lt"/>
              <a:cs typeface="Calibri"/>
            </a:endParaRPr>
          </a:p>
          <a:p>
            <a:pPr lvl="1">
              <a:buFont typeface="Courier New" panose="020B0604020202020204" pitchFamily="34" charset="0"/>
              <a:buChar char="o"/>
            </a:pPr>
            <a:r>
              <a:rPr lang="en-US" sz="2600">
                <a:latin typeface="Calibri Light"/>
                <a:ea typeface="+mn-lt"/>
                <a:cs typeface="+mn-lt"/>
              </a:rPr>
              <a:t>Used with “Clinical Radiology”.</a:t>
            </a:r>
            <a:endParaRPr lang="en-US" sz="2600">
              <a:latin typeface="Calibri Light"/>
              <a:ea typeface="+mn-lt"/>
              <a:cs typeface="Calibri Light"/>
            </a:endParaRPr>
          </a:p>
          <a:p>
            <a:pPr lvl="1">
              <a:buFont typeface="Courier New" panose="020B0604020202020204" pitchFamily="34" charset="0"/>
              <a:buChar char="o"/>
            </a:pPr>
            <a:r>
              <a:rPr lang="en-US" sz="2600" err="1">
                <a:latin typeface="Calibri Light"/>
                <a:ea typeface="+mn-lt"/>
                <a:cs typeface="+mn-lt"/>
              </a:rPr>
              <a:t>CADx</a:t>
            </a:r>
            <a:r>
              <a:rPr lang="en-US" sz="2600">
                <a:latin typeface="Calibri Light"/>
                <a:ea typeface="+mn-lt"/>
                <a:cs typeface="+mn-lt"/>
              </a:rPr>
              <a:t> help radiologists decide if a woman should have a biopsy or not. </a:t>
            </a:r>
            <a:endParaRPr lang="en-US" sz="2600">
              <a:latin typeface="Avenir Next LT Pro"/>
              <a:cs typeface="Calibri"/>
            </a:endParaRPr>
          </a:p>
          <a:p>
            <a:pPr lvl="1">
              <a:lnSpc>
                <a:spcPct val="100000"/>
              </a:lnSpc>
            </a:pPr>
            <a:endParaRPr lang="en-US">
              <a:cs typeface="Calibri"/>
            </a:endParaRPr>
          </a:p>
        </p:txBody>
      </p:sp>
    </p:spTree>
    <p:extLst>
      <p:ext uri="{BB962C8B-B14F-4D97-AF65-F5344CB8AC3E}">
        <p14:creationId xmlns:p14="http://schemas.microsoft.com/office/powerpoint/2010/main" val="1414990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C0D25-3116-D68A-79ED-CF806190C8CA}"/>
              </a:ext>
            </a:extLst>
          </p:cNvPr>
          <p:cNvSpPr>
            <a:spLocks noGrp="1"/>
          </p:cNvSpPr>
          <p:nvPr>
            <p:ph type="title"/>
          </p:nvPr>
        </p:nvSpPr>
        <p:spPr>
          <a:xfrm>
            <a:off x="838200" y="365125"/>
            <a:ext cx="10515600" cy="1269711"/>
          </a:xfrm>
        </p:spPr>
        <p:txBody>
          <a:bodyPr>
            <a:normAutofit/>
          </a:bodyPr>
          <a:lstStyle/>
          <a:p>
            <a:r>
              <a:rPr lang="en-US" sz="5400">
                <a:ea typeface="+mj-lt"/>
                <a:cs typeface="+mj-lt"/>
              </a:rPr>
              <a:t>Project Workflow </a:t>
            </a:r>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Diagram&#10;&#10;Description automatically generated">
            <a:extLst>
              <a:ext uri="{FF2B5EF4-FFF2-40B4-BE49-F238E27FC236}">
                <a16:creationId xmlns:a16="http://schemas.microsoft.com/office/drawing/2014/main" id="{357D1C94-55D9-CD01-884F-4C1DD77FAC42}"/>
              </a:ext>
            </a:extLst>
          </p:cNvPr>
          <p:cNvPicPr>
            <a:picLocks noChangeAspect="1"/>
          </p:cNvPicPr>
          <p:nvPr/>
        </p:nvPicPr>
        <p:blipFill rotWithShape="1">
          <a:blip r:embed="rId2"/>
          <a:srcRect l="3517" t="12842" r="100" b="11579"/>
          <a:stretch/>
        </p:blipFill>
        <p:spPr>
          <a:xfrm>
            <a:off x="408931" y="2177470"/>
            <a:ext cx="11387911" cy="4252552"/>
          </a:xfrm>
          <a:prstGeom prst="rect">
            <a:avLst/>
          </a:prstGeom>
        </p:spPr>
      </p:pic>
    </p:spTree>
    <p:extLst>
      <p:ext uri="{BB962C8B-B14F-4D97-AF65-F5344CB8AC3E}">
        <p14:creationId xmlns:p14="http://schemas.microsoft.com/office/powerpoint/2010/main" val="576939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9E9E-4EE2-D000-04A9-433D44CDF11E}"/>
              </a:ext>
            </a:extLst>
          </p:cNvPr>
          <p:cNvSpPr>
            <a:spLocks noGrp="1"/>
          </p:cNvSpPr>
          <p:nvPr>
            <p:ph type="title"/>
          </p:nvPr>
        </p:nvSpPr>
        <p:spPr>
          <a:xfrm>
            <a:off x="838200" y="365125"/>
            <a:ext cx="10515600" cy="1325563"/>
          </a:xfrm>
        </p:spPr>
        <p:txBody>
          <a:bodyPr>
            <a:normAutofit/>
          </a:bodyPr>
          <a:lstStyle/>
          <a:p>
            <a:r>
              <a:rPr lang="en-US" sz="5400">
                <a:ea typeface="+mj-lt"/>
                <a:cs typeface="+mj-lt"/>
              </a:rPr>
              <a:t>CAD Goals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A4D8674-2B05-9229-1CCB-C75C92262F4C}"/>
              </a:ext>
            </a:extLst>
          </p:cNvPr>
          <p:cNvGraphicFramePr>
            <a:graphicFrameLocks noGrp="1"/>
          </p:cNvGraphicFramePr>
          <p:nvPr>
            <p:ph idx="1"/>
            <p:extLst>
              <p:ext uri="{D42A27DB-BD31-4B8C-83A1-F6EECF244321}">
                <p14:modId xmlns:p14="http://schemas.microsoft.com/office/powerpoint/2010/main" val="70843878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74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789D73-D921-1FB3-61F2-F3D1B917D7CD}"/>
              </a:ext>
            </a:extLst>
          </p:cNvPr>
          <p:cNvSpPr>
            <a:spLocks noGrp="1"/>
          </p:cNvSpPr>
          <p:nvPr>
            <p:ph type="title"/>
          </p:nvPr>
        </p:nvSpPr>
        <p:spPr>
          <a:xfrm>
            <a:off x="838200" y="365125"/>
            <a:ext cx="10515600" cy="1325563"/>
          </a:xfrm>
        </p:spPr>
        <p:txBody>
          <a:bodyPr>
            <a:normAutofit/>
          </a:bodyPr>
          <a:lstStyle/>
          <a:p>
            <a:r>
              <a:rPr lang="en-US" sz="5400">
                <a:cs typeface="Calibri Light"/>
              </a:rPr>
              <a:t>CAD Methodology </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Diagram&#10;&#10;Description automatically generated">
            <a:extLst>
              <a:ext uri="{FF2B5EF4-FFF2-40B4-BE49-F238E27FC236}">
                <a16:creationId xmlns:a16="http://schemas.microsoft.com/office/drawing/2014/main" id="{8A98237E-4603-FEDA-076B-54AF7851A45D}"/>
              </a:ext>
            </a:extLst>
          </p:cNvPr>
          <p:cNvPicPr>
            <a:picLocks noChangeAspect="1"/>
          </p:cNvPicPr>
          <p:nvPr/>
        </p:nvPicPr>
        <p:blipFill>
          <a:blip r:embed="rId2"/>
          <a:stretch>
            <a:fillRect/>
          </a:stretch>
        </p:blipFill>
        <p:spPr>
          <a:xfrm>
            <a:off x="2168709" y="2039407"/>
            <a:ext cx="7854581" cy="4398564"/>
          </a:xfrm>
          <a:prstGeom prst="rect">
            <a:avLst/>
          </a:prstGeom>
        </p:spPr>
      </p:pic>
    </p:spTree>
    <p:extLst>
      <p:ext uri="{BB962C8B-B14F-4D97-AF65-F5344CB8AC3E}">
        <p14:creationId xmlns:p14="http://schemas.microsoft.com/office/powerpoint/2010/main" val="788466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352426" y="1971181"/>
            <a:ext cx="3567393" cy="2045553"/>
          </a:xfrm>
        </p:spPr>
        <p:txBody>
          <a:bodyPr anchor="b">
            <a:normAutofit/>
          </a:bodyPr>
          <a:lstStyle/>
          <a:p>
            <a:r>
              <a:rPr lang="en-US" sz="4500">
                <a:latin typeface="Playfair Display" pitchFamily="2" charset="0"/>
                <a:cs typeface="Calibri Light"/>
              </a:rPr>
              <a:t>Problem Background </a:t>
            </a: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402943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267486" y="640823"/>
            <a:ext cx="4055920" cy="5583148"/>
          </a:xfrm>
        </p:spPr>
        <p:txBody>
          <a:bodyPr anchor="ctr">
            <a:normAutofit/>
          </a:bodyPr>
          <a:lstStyle/>
          <a:p>
            <a:pPr algn="ctr"/>
            <a:r>
              <a:rPr lang="en-US" sz="5400">
                <a:cs typeface="Calibri Light"/>
              </a:rPr>
              <a:t>Problem </a:t>
            </a:r>
            <a:br>
              <a:rPr lang="en-US" sz="5400">
                <a:cs typeface="Calibri Light"/>
              </a:rPr>
            </a:br>
            <a:r>
              <a:rPr lang="en-US" sz="5400">
                <a:cs typeface="Calibri Light"/>
              </a:rPr>
              <a:t>Background</a:t>
            </a:r>
          </a:p>
        </p:txBody>
      </p:sp>
      <p:sp>
        <p:nvSpPr>
          <p:cNvPr id="3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62D42E6E-DD1C-DFDD-1426-9362284975AA}"/>
              </a:ext>
            </a:extLst>
          </p:cNvPr>
          <p:cNvGraphicFramePr>
            <a:graphicFrameLocks noGrp="1"/>
          </p:cNvGraphicFramePr>
          <p:nvPr>
            <p:ph idx="1"/>
            <p:extLst>
              <p:ext uri="{D42A27DB-BD31-4B8C-83A1-F6EECF244321}">
                <p14:modId xmlns:p14="http://schemas.microsoft.com/office/powerpoint/2010/main" val="64122397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326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89D73-D921-1FB3-61F2-F3D1B917D7CD}"/>
              </a:ext>
            </a:extLst>
          </p:cNvPr>
          <p:cNvSpPr>
            <a:spLocks noGrp="1"/>
          </p:cNvSpPr>
          <p:nvPr>
            <p:ph type="title"/>
          </p:nvPr>
        </p:nvSpPr>
        <p:spPr>
          <a:xfrm>
            <a:off x="630936" y="640080"/>
            <a:ext cx="4818888" cy="1481328"/>
          </a:xfrm>
        </p:spPr>
        <p:txBody>
          <a:bodyPr anchor="b">
            <a:normAutofit/>
          </a:bodyPr>
          <a:lstStyle/>
          <a:p>
            <a:r>
              <a:rPr lang="en-US" sz="5400">
                <a:ea typeface="+mj-lt"/>
                <a:cs typeface="+mj-lt"/>
              </a:rPr>
              <a:t>Deep learning</a:t>
            </a: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EFB345-5B68-9217-84E1-CFA181F77316}"/>
              </a:ext>
            </a:extLst>
          </p:cNvPr>
          <p:cNvSpPr>
            <a:spLocks noGrp="1"/>
          </p:cNvSpPr>
          <p:nvPr>
            <p:ph idx="1"/>
          </p:nvPr>
        </p:nvSpPr>
        <p:spPr>
          <a:xfrm>
            <a:off x="640705" y="2660904"/>
            <a:ext cx="5024779" cy="3118026"/>
          </a:xfrm>
        </p:spPr>
        <p:txBody>
          <a:bodyPr vert="horz" lIns="91440" tIns="45720" rIns="91440" bIns="45720" rtlCol="0" anchor="ctr">
            <a:normAutofit/>
          </a:bodyPr>
          <a:lstStyle/>
          <a:p>
            <a:pPr marL="0" indent="0" algn="just">
              <a:lnSpc>
                <a:spcPct val="110000"/>
              </a:lnSpc>
              <a:buNone/>
            </a:pPr>
            <a:r>
              <a:rPr lang="en-US" sz="2600">
                <a:latin typeface="Calibri Light"/>
                <a:ea typeface="+mn-lt"/>
                <a:cs typeface="+mn-lt"/>
              </a:rPr>
              <a:t>DL is a part of ML as well as a part of the broad area AI and it has grown in recent years due to the advances in computational power and the access to large datasets.</a:t>
            </a:r>
            <a:endParaRPr lang="en-US">
              <a:latin typeface="Avenir Next LT Pro"/>
              <a:cs typeface="Calibri" panose="020F0502020204030204"/>
            </a:endParaRPr>
          </a:p>
        </p:txBody>
      </p:sp>
      <p:pic>
        <p:nvPicPr>
          <p:cNvPr id="4" name="Picture 5">
            <a:extLst>
              <a:ext uri="{FF2B5EF4-FFF2-40B4-BE49-F238E27FC236}">
                <a16:creationId xmlns:a16="http://schemas.microsoft.com/office/drawing/2014/main" id="{7ED92B56-71AF-236C-2FCD-A978E43ED5BB}"/>
              </a:ext>
            </a:extLst>
          </p:cNvPr>
          <p:cNvPicPr>
            <a:picLocks noChangeAspect="1"/>
          </p:cNvPicPr>
          <p:nvPr/>
        </p:nvPicPr>
        <p:blipFill>
          <a:blip r:embed="rId2"/>
          <a:stretch>
            <a:fillRect/>
          </a:stretch>
        </p:blipFill>
        <p:spPr>
          <a:xfrm>
            <a:off x="5836695" y="2374004"/>
            <a:ext cx="6182638" cy="3942674"/>
          </a:xfrm>
          <a:prstGeom prst="rect">
            <a:avLst/>
          </a:prstGeom>
        </p:spPr>
      </p:pic>
    </p:spTree>
    <p:extLst>
      <p:ext uri="{BB962C8B-B14F-4D97-AF65-F5344CB8AC3E}">
        <p14:creationId xmlns:p14="http://schemas.microsoft.com/office/powerpoint/2010/main" val="2711949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5ECEB-9FA2-8B7E-B57E-8A0DC420A033}"/>
              </a:ext>
            </a:extLst>
          </p:cNvPr>
          <p:cNvSpPr>
            <a:spLocks noGrp="1"/>
          </p:cNvSpPr>
          <p:nvPr>
            <p:ph type="title"/>
          </p:nvPr>
        </p:nvSpPr>
        <p:spPr>
          <a:xfrm>
            <a:off x="572493" y="238539"/>
            <a:ext cx="11018520" cy="1434415"/>
          </a:xfrm>
        </p:spPr>
        <p:txBody>
          <a:bodyPr anchor="b">
            <a:normAutofit/>
          </a:bodyPr>
          <a:lstStyle/>
          <a:p>
            <a:r>
              <a:rPr lang="en-US" sz="5400">
                <a:ea typeface="+mj-lt"/>
                <a:cs typeface="+mj-lt"/>
              </a:rPr>
              <a:t>Deep Learning</a:t>
            </a:r>
            <a:endParaRPr lang="en-US" sz="3600">
              <a:cs typeface="Calibri Light"/>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04D7DB0-1C4E-0CC2-3065-E9D409D6EF4D}"/>
              </a:ext>
            </a:extLst>
          </p:cNvPr>
          <p:cNvPicPr>
            <a:picLocks noChangeAspect="1"/>
          </p:cNvPicPr>
          <p:nvPr/>
        </p:nvPicPr>
        <p:blipFill rotWithShape="1">
          <a:blip r:embed="rId3"/>
          <a:stretch/>
        </p:blipFill>
        <p:spPr>
          <a:xfrm>
            <a:off x="6862355" y="2371725"/>
            <a:ext cx="4585243" cy="3287712"/>
          </a:xfrm>
          <a:prstGeom prst="rect">
            <a:avLst/>
          </a:prstGeom>
        </p:spPr>
      </p:pic>
      <p:graphicFrame>
        <p:nvGraphicFramePr>
          <p:cNvPr id="13" name="Content Placeholder 12">
            <a:extLst>
              <a:ext uri="{FF2B5EF4-FFF2-40B4-BE49-F238E27FC236}">
                <a16:creationId xmlns:a16="http://schemas.microsoft.com/office/drawing/2014/main" id="{B6AC70A3-CA1C-ABAC-3A63-359AE6FFE2FB}"/>
              </a:ext>
            </a:extLst>
          </p:cNvPr>
          <p:cNvGraphicFramePr>
            <a:graphicFrameLocks noGrp="1"/>
          </p:cNvGraphicFramePr>
          <p:nvPr>
            <p:ph idx="1"/>
            <p:extLst>
              <p:ext uri="{D42A27DB-BD31-4B8C-83A1-F6EECF244321}">
                <p14:modId xmlns:p14="http://schemas.microsoft.com/office/powerpoint/2010/main" val="1644041845"/>
              </p:ext>
            </p:extLst>
          </p:nvPr>
        </p:nvGraphicFramePr>
        <p:xfrm>
          <a:off x="838201" y="1825625"/>
          <a:ext cx="6024154"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37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A9CEB-B8F0-E4C4-F54E-0A8CDD2B6CF3}"/>
              </a:ext>
            </a:extLst>
          </p:cNvPr>
          <p:cNvSpPr>
            <a:spLocks noGrp="1"/>
          </p:cNvSpPr>
          <p:nvPr>
            <p:ph type="title"/>
          </p:nvPr>
        </p:nvSpPr>
        <p:spPr>
          <a:xfrm>
            <a:off x="640962" y="1057383"/>
            <a:ext cx="8370710" cy="1186024"/>
          </a:xfrm>
        </p:spPr>
        <p:txBody>
          <a:bodyPr anchor="b">
            <a:normAutofit/>
          </a:bodyPr>
          <a:lstStyle/>
          <a:p>
            <a:r>
              <a:rPr lang="en-US" sz="5400">
                <a:ea typeface="+mj-lt"/>
                <a:cs typeface="+mj-lt"/>
              </a:rPr>
              <a:t>Deep Learning </a:t>
            </a:r>
            <a:endParaRPr lang="en-US" sz="3600">
              <a:cs typeface="Calibri Light"/>
            </a:endParaRPr>
          </a:p>
        </p:txBody>
      </p:sp>
      <p:sp>
        <p:nvSpPr>
          <p:cNvPr id="2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7BD183-19AA-386D-90D8-5B94910F519A}"/>
              </a:ext>
            </a:extLst>
          </p:cNvPr>
          <p:cNvSpPr>
            <a:spLocks noGrp="1"/>
          </p:cNvSpPr>
          <p:nvPr>
            <p:ph idx="1"/>
          </p:nvPr>
        </p:nvSpPr>
        <p:spPr>
          <a:xfrm>
            <a:off x="640705" y="2660904"/>
            <a:ext cx="5711487" cy="3245026"/>
          </a:xfrm>
        </p:spPr>
        <p:txBody>
          <a:bodyPr vert="horz" lIns="91440" tIns="45720" rIns="91440" bIns="45720" rtlCol="0" anchor="ctr">
            <a:normAutofit/>
          </a:bodyPr>
          <a:lstStyle/>
          <a:p>
            <a:pPr marL="0" indent="0" algn="just">
              <a:lnSpc>
                <a:spcPct val="110000"/>
              </a:lnSpc>
              <a:buNone/>
            </a:pPr>
            <a:r>
              <a:rPr lang="en-US" sz="2600">
                <a:latin typeface="Calibri Light"/>
                <a:ea typeface="+mn-lt"/>
                <a:cs typeface="+mn-lt"/>
              </a:rPr>
              <a:t>There are two main categories of deep learning algorithms:</a:t>
            </a:r>
            <a:endParaRPr lang="en-US" sz="2600">
              <a:latin typeface="Calibri Light"/>
              <a:cs typeface="Calibri"/>
            </a:endParaRPr>
          </a:p>
          <a:p>
            <a:pPr marL="914400" lvl="1" indent="-457200" algn="just">
              <a:lnSpc>
                <a:spcPct val="110000"/>
              </a:lnSpc>
            </a:pPr>
            <a:r>
              <a:rPr lang="en-US" sz="2600">
                <a:latin typeface="Calibri Light"/>
                <a:ea typeface="+mn-lt"/>
                <a:cs typeface="+mn-lt"/>
              </a:rPr>
              <a:t>supervised learning.</a:t>
            </a:r>
            <a:endParaRPr lang="en-US" sz="2600">
              <a:latin typeface="Calibri Light"/>
              <a:cs typeface="Calibri"/>
            </a:endParaRPr>
          </a:p>
          <a:p>
            <a:pPr marL="914400" lvl="1" indent="-457200" algn="just">
              <a:lnSpc>
                <a:spcPct val="110000"/>
              </a:lnSpc>
            </a:pPr>
            <a:r>
              <a:rPr lang="en-US" sz="2600">
                <a:latin typeface="Calibri Light"/>
                <a:ea typeface="+mn-lt"/>
                <a:cs typeface="+mn-lt"/>
              </a:rPr>
              <a:t>unsupervised learning.</a:t>
            </a:r>
            <a:endParaRPr lang="en-US" sz="2600">
              <a:latin typeface="Avenir Next LT Pro"/>
              <a:cs typeface="Calibri"/>
            </a:endParaRPr>
          </a:p>
        </p:txBody>
      </p:sp>
      <p:pic>
        <p:nvPicPr>
          <p:cNvPr id="4" name="Picture 4" descr="Diagram&#10;&#10;Description automatically generated">
            <a:extLst>
              <a:ext uri="{FF2B5EF4-FFF2-40B4-BE49-F238E27FC236}">
                <a16:creationId xmlns:a16="http://schemas.microsoft.com/office/drawing/2014/main" id="{6D484921-C14A-49D6-B30C-59F65CC8E18B}"/>
              </a:ext>
            </a:extLst>
          </p:cNvPr>
          <p:cNvPicPr>
            <a:picLocks noChangeAspect="1"/>
          </p:cNvPicPr>
          <p:nvPr/>
        </p:nvPicPr>
        <p:blipFill>
          <a:blip r:embed="rId2"/>
          <a:stretch>
            <a:fillRect/>
          </a:stretch>
        </p:blipFill>
        <p:spPr>
          <a:xfrm>
            <a:off x="7061573" y="2484824"/>
            <a:ext cx="4857390" cy="3289027"/>
          </a:xfrm>
          <a:prstGeom prst="rect">
            <a:avLst/>
          </a:prstGeom>
        </p:spPr>
      </p:pic>
    </p:spTree>
    <p:extLst>
      <p:ext uri="{BB962C8B-B14F-4D97-AF65-F5344CB8AC3E}">
        <p14:creationId xmlns:p14="http://schemas.microsoft.com/office/powerpoint/2010/main" val="15593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89D73-D921-1FB3-61F2-F3D1B917D7CD}"/>
              </a:ext>
            </a:extLst>
          </p:cNvPr>
          <p:cNvSpPr>
            <a:spLocks noGrp="1"/>
          </p:cNvSpPr>
          <p:nvPr>
            <p:ph type="title"/>
          </p:nvPr>
        </p:nvSpPr>
        <p:spPr>
          <a:xfrm>
            <a:off x="572493" y="238539"/>
            <a:ext cx="11018520" cy="1434415"/>
          </a:xfrm>
        </p:spPr>
        <p:txBody>
          <a:bodyPr anchor="b">
            <a:normAutofit/>
          </a:bodyPr>
          <a:lstStyle/>
          <a:p>
            <a:r>
              <a:rPr lang="en-US" sz="5400">
                <a:ea typeface="+mj-lt"/>
                <a:cs typeface="+mj-lt"/>
              </a:rPr>
              <a:t>Why Deep Learning?</a:t>
            </a:r>
            <a:endParaRPr lang="en-US" sz="3600">
              <a:ea typeface="+mj-lt"/>
              <a:cs typeface="+mj-lt"/>
            </a:endParaRP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EFB345-5B68-9217-84E1-CFA181F77316}"/>
              </a:ext>
            </a:extLst>
          </p:cNvPr>
          <p:cNvSpPr>
            <a:spLocks noGrp="1"/>
          </p:cNvSpPr>
          <p:nvPr>
            <p:ph idx="1"/>
          </p:nvPr>
        </p:nvSpPr>
        <p:spPr>
          <a:xfrm>
            <a:off x="572493" y="2089604"/>
            <a:ext cx="6789006" cy="4100884"/>
          </a:xfrm>
        </p:spPr>
        <p:txBody>
          <a:bodyPr vert="horz" lIns="91440" tIns="45720" rIns="91440" bIns="45720" rtlCol="0" anchor="ctr">
            <a:normAutofit lnSpcReduction="10000"/>
          </a:bodyPr>
          <a:lstStyle/>
          <a:p>
            <a:pPr marL="0" indent="0">
              <a:lnSpc>
                <a:spcPct val="110000"/>
              </a:lnSpc>
              <a:buNone/>
            </a:pPr>
            <a:r>
              <a:rPr lang="en-US">
                <a:latin typeface="Calibri Light"/>
                <a:ea typeface="+mn-lt"/>
                <a:cs typeface="+mn-lt"/>
              </a:rPr>
              <a:t>DL can be a solution to the following problems :</a:t>
            </a:r>
            <a:endParaRPr lang="en-US">
              <a:latin typeface="Calibri Light"/>
              <a:cs typeface="Calibri"/>
            </a:endParaRPr>
          </a:p>
          <a:p>
            <a:pPr marL="457200" indent="-457200">
              <a:lnSpc>
                <a:spcPct val="110000"/>
              </a:lnSpc>
            </a:pPr>
            <a:r>
              <a:rPr lang="en-US">
                <a:latin typeface="Calibri Light"/>
                <a:ea typeface="+mn-lt"/>
                <a:cs typeface="+mn-lt"/>
              </a:rPr>
              <a:t>Cases where human experts are not available.</a:t>
            </a:r>
          </a:p>
          <a:p>
            <a:pPr marL="457200" indent="-457200">
              <a:lnSpc>
                <a:spcPct val="110000"/>
              </a:lnSpc>
            </a:pPr>
            <a:r>
              <a:rPr lang="en-US">
                <a:latin typeface="Calibri Light"/>
                <a:ea typeface="+mn-lt"/>
                <a:cs typeface="+mn-lt"/>
              </a:rPr>
              <a:t>Cases where humans are unable to explain decisions made using their expertise.</a:t>
            </a:r>
          </a:p>
          <a:p>
            <a:pPr marL="457200" indent="-457200">
              <a:lnSpc>
                <a:spcPct val="110000"/>
              </a:lnSpc>
            </a:pPr>
            <a:r>
              <a:rPr lang="en-US">
                <a:latin typeface="Calibri Light"/>
                <a:ea typeface="+mn-lt"/>
                <a:cs typeface="+mn-lt"/>
              </a:rPr>
              <a:t>Cases where size of the problem is extremely large.</a:t>
            </a:r>
          </a:p>
        </p:txBody>
      </p:sp>
      <p:pic>
        <p:nvPicPr>
          <p:cNvPr id="6" name="Picture 4" descr="Diagram&#10;&#10;Description automatically generated">
            <a:extLst>
              <a:ext uri="{FF2B5EF4-FFF2-40B4-BE49-F238E27FC236}">
                <a16:creationId xmlns:a16="http://schemas.microsoft.com/office/drawing/2014/main" id="{C06A71C7-C475-59FC-8B00-862A0FDEA754}"/>
              </a:ext>
            </a:extLst>
          </p:cNvPr>
          <p:cNvPicPr>
            <a:picLocks noChangeAspect="1"/>
          </p:cNvPicPr>
          <p:nvPr/>
        </p:nvPicPr>
        <p:blipFill rotWithShape="1">
          <a:blip r:embed="rId2"/>
          <a:srcRect l="9552" r="11204"/>
          <a:stretch/>
        </p:blipFill>
        <p:spPr>
          <a:xfrm>
            <a:off x="7367582" y="2085078"/>
            <a:ext cx="4752520" cy="3813485"/>
          </a:xfrm>
          <a:prstGeom prst="rect">
            <a:avLst/>
          </a:prstGeom>
        </p:spPr>
      </p:pic>
    </p:spTree>
    <p:extLst>
      <p:ext uri="{BB962C8B-B14F-4D97-AF65-F5344CB8AC3E}">
        <p14:creationId xmlns:p14="http://schemas.microsoft.com/office/powerpoint/2010/main" val="4199582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89885-BD3C-99D4-25C0-C28402A988CD}"/>
              </a:ext>
            </a:extLst>
          </p:cNvPr>
          <p:cNvSpPr>
            <a:spLocks noGrp="1"/>
          </p:cNvSpPr>
          <p:nvPr>
            <p:ph type="title"/>
          </p:nvPr>
        </p:nvSpPr>
        <p:spPr>
          <a:xfrm>
            <a:off x="572493" y="238539"/>
            <a:ext cx="11018520" cy="1434415"/>
          </a:xfrm>
        </p:spPr>
        <p:txBody>
          <a:bodyPr anchor="b">
            <a:normAutofit/>
          </a:bodyPr>
          <a:lstStyle/>
          <a:p>
            <a:r>
              <a:rPr lang="en-US" sz="5400">
                <a:ea typeface="+mj-lt"/>
                <a:cs typeface="+mj-lt"/>
              </a:rPr>
              <a:t>Why Deep Learning?</a:t>
            </a:r>
            <a:endParaRPr lang="en-US" sz="360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EC11AD50-1C79-4855-006C-8D31049D89CC}"/>
              </a:ext>
            </a:extLst>
          </p:cNvPr>
          <p:cNvPicPr>
            <a:picLocks noChangeAspect="1"/>
          </p:cNvPicPr>
          <p:nvPr/>
        </p:nvPicPr>
        <p:blipFill rotWithShape="1">
          <a:blip r:embed="rId2"/>
          <a:stretch/>
        </p:blipFill>
        <p:spPr>
          <a:xfrm>
            <a:off x="1539752" y="2227127"/>
            <a:ext cx="9112495" cy="3579459"/>
          </a:xfrm>
          <a:prstGeom prst="rect">
            <a:avLst/>
          </a:prstGeom>
        </p:spPr>
      </p:pic>
    </p:spTree>
    <p:extLst>
      <p:ext uri="{BB962C8B-B14F-4D97-AF65-F5344CB8AC3E}">
        <p14:creationId xmlns:p14="http://schemas.microsoft.com/office/powerpoint/2010/main" val="107270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6B348-9FD4-EFB2-4369-C1C503FDECDE}"/>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Why Deep Learning?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FBDB81-5C47-CE38-A11A-850991BE941D}"/>
              </a:ext>
            </a:extLst>
          </p:cNvPr>
          <p:cNvSpPr>
            <a:spLocks noGrp="1"/>
          </p:cNvSpPr>
          <p:nvPr>
            <p:ph idx="1"/>
          </p:nvPr>
        </p:nvSpPr>
        <p:spPr>
          <a:xfrm>
            <a:off x="640080" y="2872899"/>
            <a:ext cx="4710314" cy="3320668"/>
          </a:xfrm>
        </p:spPr>
        <p:txBody>
          <a:bodyPr vert="horz" lIns="91440" tIns="45720" rIns="91440" bIns="45720" rtlCol="0" anchor="t">
            <a:normAutofit/>
          </a:bodyPr>
          <a:lstStyle/>
          <a:p>
            <a:pPr marL="0" indent="0" algn="just">
              <a:lnSpc>
                <a:spcPct val="110000"/>
              </a:lnSpc>
              <a:buNone/>
            </a:pPr>
            <a:r>
              <a:rPr lang="en-US" sz="2600">
                <a:latin typeface="Calibri Light"/>
                <a:ea typeface="+mn-lt"/>
                <a:cs typeface="+mn-lt"/>
              </a:rPr>
              <a:t>This figure shows the number of published papers using deep learning models to predict cancer risk, classification, prediction and detection per year since 2008[4].</a:t>
            </a:r>
            <a:endParaRPr lang="en-US" sz="2600">
              <a:latin typeface="Avenir Next LT Pro"/>
              <a:cs typeface="Calibri"/>
            </a:endParaRPr>
          </a:p>
          <a:p>
            <a:pPr algn="just">
              <a:lnSpc>
                <a:spcPct val="110000"/>
              </a:lnSpc>
            </a:pPr>
            <a:endParaRPr lang="en-US" sz="2600">
              <a:cs typeface="Calibri"/>
            </a:endParaRPr>
          </a:p>
        </p:txBody>
      </p:sp>
      <p:pic>
        <p:nvPicPr>
          <p:cNvPr id="4" name="Picture 4" descr="Chart, histogram&#10;&#10;Description automatically generated">
            <a:extLst>
              <a:ext uri="{FF2B5EF4-FFF2-40B4-BE49-F238E27FC236}">
                <a16:creationId xmlns:a16="http://schemas.microsoft.com/office/drawing/2014/main" id="{1AE5BBC0-57E1-CBEF-CC05-B4BCDEE7F0AC}"/>
              </a:ext>
            </a:extLst>
          </p:cNvPr>
          <p:cNvPicPr>
            <a:picLocks noChangeAspect="1"/>
          </p:cNvPicPr>
          <p:nvPr/>
        </p:nvPicPr>
        <p:blipFill rotWithShape="1">
          <a:blip r:embed="rId2"/>
          <a:srcRect l="33048" r="-1" b="-1"/>
          <a:stretch/>
        </p:blipFill>
        <p:spPr>
          <a:xfrm>
            <a:off x="5843126" y="10"/>
            <a:ext cx="634735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06447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C0D25-3116-D68A-79ED-CF806190C8CA}"/>
              </a:ext>
            </a:extLst>
          </p:cNvPr>
          <p:cNvSpPr>
            <a:spLocks noGrp="1"/>
          </p:cNvSpPr>
          <p:nvPr>
            <p:ph type="title"/>
          </p:nvPr>
        </p:nvSpPr>
        <p:spPr>
          <a:xfrm>
            <a:off x="838200" y="365125"/>
            <a:ext cx="10515600" cy="1269711"/>
          </a:xfrm>
        </p:spPr>
        <p:txBody>
          <a:bodyPr>
            <a:normAutofit/>
          </a:bodyPr>
          <a:lstStyle/>
          <a:p>
            <a:r>
              <a:rPr lang="en-US" sz="5400">
                <a:ea typeface="+mj-lt"/>
                <a:cs typeface="+mj-lt"/>
              </a:rPr>
              <a:t>Project Presentation</a:t>
            </a:r>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Diagram 15">
            <a:extLst>
              <a:ext uri="{FF2B5EF4-FFF2-40B4-BE49-F238E27FC236}">
                <a16:creationId xmlns:a16="http://schemas.microsoft.com/office/drawing/2014/main" id="{3BB1DCC2-1F8B-6076-6655-04433721B936}"/>
              </a:ext>
            </a:extLst>
          </p:cNvPr>
          <p:cNvGraphicFramePr>
            <a:graphicFrameLocks/>
          </p:cNvGraphicFramePr>
          <p:nvPr>
            <p:extLst>
              <p:ext uri="{D42A27DB-BD31-4B8C-83A1-F6EECF244321}">
                <p14:modId xmlns:p14="http://schemas.microsoft.com/office/powerpoint/2010/main" val="759719377"/>
              </p:ext>
            </p:extLst>
          </p:nvPr>
        </p:nvGraphicFramePr>
        <p:xfrm>
          <a:off x="673100" y="1988609"/>
          <a:ext cx="10864849" cy="4436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226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89885-BD3C-99D4-25C0-C28402A988CD}"/>
              </a:ext>
            </a:extLst>
          </p:cNvPr>
          <p:cNvSpPr>
            <a:spLocks noGrp="1"/>
          </p:cNvSpPr>
          <p:nvPr>
            <p:ph type="title"/>
          </p:nvPr>
        </p:nvSpPr>
        <p:spPr>
          <a:xfrm>
            <a:off x="572493" y="238539"/>
            <a:ext cx="11018520" cy="1434415"/>
          </a:xfrm>
        </p:spPr>
        <p:txBody>
          <a:bodyPr anchor="b">
            <a:normAutofit/>
          </a:bodyPr>
          <a:lstStyle/>
          <a:p>
            <a:r>
              <a:rPr lang="en-US" sz="5400">
                <a:ea typeface="+mj-lt"/>
                <a:cs typeface="+mj-lt"/>
              </a:rPr>
              <a:t>Deep Learning Workflow</a:t>
            </a: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2DD19DDE-F6D0-C7ED-848E-F7A12474388C}"/>
              </a:ext>
            </a:extLst>
          </p:cNvPr>
          <p:cNvPicPr>
            <a:picLocks noGrp="1" noChangeAspect="1"/>
          </p:cNvPicPr>
          <p:nvPr>
            <p:ph idx="1"/>
          </p:nvPr>
        </p:nvPicPr>
        <p:blipFill>
          <a:blip r:embed="rId2"/>
          <a:stretch>
            <a:fillRect/>
          </a:stretch>
        </p:blipFill>
        <p:spPr>
          <a:xfrm>
            <a:off x="1002703" y="1825625"/>
            <a:ext cx="10157839" cy="4566998"/>
          </a:xfrm>
        </p:spPr>
      </p:pic>
    </p:spTree>
    <p:extLst>
      <p:ext uri="{BB962C8B-B14F-4D97-AF65-F5344CB8AC3E}">
        <p14:creationId xmlns:p14="http://schemas.microsoft.com/office/powerpoint/2010/main" val="2722682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89885-BD3C-99D4-25C0-C28402A988CD}"/>
              </a:ext>
            </a:extLst>
          </p:cNvPr>
          <p:cNvSpPr>
            <a:spLocks noGrp="1"/>
          </p:cNvSpPr>
          <p:nvPr>
            <p:ph type="title"/>
          </p:nvPr>
        </p:nvSpPr>
        <p:spPr>
          <a:xfrm>
            <a:off x="572493" y="238539"/>
            <a:ext cx="11018520" cy="1434415"/>
          </a:xfrm>
        </p:spPr>
        <p:txBody>
          <a:bodyPr anchor="b">
            <a:normAutofit/>
          </a:bodyPr>
          <a:lstStyle/>
          <a:p>
            <a:r>
              <a:rPr lang="en-US" sz="5400">
                <a:ea typeface="+mj-lt"/>
                <a:cs typeface="+mj-lt"/>
              </a:rPr>
              <a:t>CNN</a:t>
            </a:r>
            <a:endParaRPr lang="en-US"/>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F7C2465-4E8D-5325-8B1B-C982E353C440}"/>
              </a:ext>
            </a:extLst>
          </p:cNvPr>
          <p:cNvSpPr>
            <a:spLocks noGrp="1"/>
          </p:cNvSpPr>
          <p:nvPr>
            <p:ph idx="1"/>
          </p:nvPr>
        </p:nvSpPr>
        <p:spPr/>
        <p:txBody>
          <a:bodyPr vert="horz" lIns="91440" tIns="45720" rIns="91440" bIns="45720" rtlCol="0" anchor="t">
            <a:normAutofit/>
          </a:bodyPr>
          <a:lstStyle/>
          <a:p>
            <a:pPr marL="0" indent="0" algn="just">
              <a:lnSpc>
                <a:spcPct val="110000"/>
              </a:lnSpc>
              <a:buNone/>
            </a:pPr>
            <a:r>
              <a:rPr lang="en-US" sz="2600" b="1">
                <a:latin typeface="Calibri Light"/>
                <a:ea typeface="Calibri"/>
                <a:cs typeface="Calibri"/>
              </a:rPr>
              <a:t>It has been proved to work very well in vision tasks.</a:t>
            </a:r>
            <a:r>
              <a:rPr lang="en-US" sz="2600">
                <a:latin typeface="Calibri Light"/>
                <a:ea typeface="Calibri"/>
                <a:cs typeface="Calibri"/>
              </a:rPr>
              <a:t> Some of the recently proposed CAD systems adopted the renowned deep learning techniques and obtained promising results.</a:t>
            </a:r>
            <a:endParaRPr lang="en-US" sz="2600">
              <a:latin typeface="Calibri Light"/>
              <a:ea typeface="+mn-lt"/>
              <a:cs typeface="+mn-lt"/>
            </a:endParaRPr>
          </a:p>
          <a:p>
            <a:pPr marL="0" indent="0" algn="just">
              <a:lnSpc>
                <a:spcPct val="110000"/>
              </a:lnSpc>
              <a:buNone/>
            </a:pPr>
            <a:r>
              <a:rPr lang="en-US" sz="2600">
                <a:latin typeface="Calibri Light"/>
                <a:ea typeface="Calibri"/>
                <a:cs typeface="Calibri"/>
              </a:rPr>
              <a:t>• Convolutional layer. </a:t>
            </a:r>
            <a:endParaRPr lang="en-US" sz="2600">
              <a:latin typeface="Calibri Light"/>
              <a:ea typeface="+mn-lt"/>
              <a:cs typeface="+mn-lt"/>
            </a:endParaRPr>
          </a:p>
          <a:p>
            <a:pPr marL="0" indent="0" algn="just">
              <a:lnSpc>
                <a:spcPct val="110000"/>
              </a:lnSpc>
              <a:buNone/>
            </a:pPr>
            <a:r>
              <a:rPr lang="en-US" sz="2600">
                <a:latin typeface="Calibri Light"/>
                <a:ea typeface="Calibri"/>
                <a:cs typeface="Calibri"/>
              </a:rPr>
              <a:t>• Pooling layer.</a:t>
            </a:r>
            <a:endParaRPr lang="en-US" sz="2600">
              <a:latin typeface="Calibri Light"/>
              <a:ea typeface="+mn-lt"/>
              <a:cs typeface="+mn-lt"/>
            </a:endParaRPr>
          </a:p>
          <a:p>
            <a:pPr marL="0" indent="0" algn="just">
              <a:lnSpc>
                <a:spcPct val="110000"/>
              </a:lnSpc>
              <a:buNone/>
            </a:pPr>
            <a:r>
              <a:rPr lang="en-US" sz="2600">
                <a:latin typeface="Calibri Light"/>
                <a:ea typeface="Calibri"/>
                <a:cs typeface="Calibri"/>
              </a:rPr>
              <a:t>• Fully connected layer. </a:t>
            </a:r>
            <a:endParaRPr lang="en-US" sz="2600">
              <a:latin typeface="Calibri Light"/>
              <a:ea typeface="+mn-lt"/>
              <a:cs typeface="+mn-lt"/>
            </a:endParaRPr>
          </a:p>
          <a:p>
            <a:pPr algn="just">
              <a:lnSpc>
                <a:spcPct val="110000"/>
              </a:lnSpc>
            </a:pPr>
            <a:endParaRPr lang="en-US" sz="2600">
              <a:ea typeface="+mn-lt"/>
              <a:cs typeface="+mn-lt"/>
            </a:endParaRPr>
          </a:p>
          <a:p>
            <a:pPr marL="0" indent="0" algn="just">
              <a:lnSpc>
                <a:spcPct val="110000"/>
              </a:lnSpc>
              <a:buNone/>
            </a:pPr>
            <a:endParaRPr lang="en-US" sz="2600">
              <a:ea typeface="Calibri"/>
              <a:cs typeface="Calibri"/>
            </a:endParaRPr>
          </a:p>
        </p:txBody>
      </p:sp>
      <p:pic>
        <p:nvPicPr>
          <p:cNvPr id="7" name="Picture 4" descr="Diagram&#10;&#10;Description automatically generated">
            <a:extLst>
              <a:ext uri="{FF2B5EF4-FFF2-40B4-BE49-F238E27FC236}">
                <a16:creationId xmlns:a16="http://schemas.microsoft.com/office/drawing/2014/main" id="{4C6FB0D8-E02C-8FE8-138B-305166D7DD8F}"/>
              </a:ext>
            </a:extLst>
          </p:cNvPr>
          <p:cNvPicPr>
            <a:picLocks noChangeAspect="1"/>
          </p:cNvPicPr>
          <p:nvPr/>
        </p:nvPicPr>
        <p:blipFill>
          <a:blip r:embed="rId2"/>
          <a:stretch>
            <a:fillRect/>
          </a:stretch>
        </p:blipFill>
        <p:spPr>
          <a:xfrm>
            <a:off x="5040260" y="3261823"/>
            <a:ext cx="6557708" cy="2668469"/>
          </a:xfrm>
          <a:prstGeom prst="rect">
            <a:avLst/>
          </a:prstGeom>
        </p:spPr>
      </p:pic>
    </p:spTree>
    <p:extLst>
      <p:ext uri="{BB962C8B-B14F-4D97-AF65-F5344CB8AC3E}">
        <p14:creationId xmlns:p14="http://schemas.microsoft.com/office/powerpoint/2010/main" val="2836377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352426" y="1971181"/>
            <a:ext cx="3567393" cy="2045553"/>
          </a:xfrm>
        </p:spPr>
        <p:txBody>
          <a:bodyPr anchor="b">
            <a:normAutofit/>
          </a:bodyPr>
          <a:lstStyle/>
          <a:p>
            <a:r>
              <a:rPr lang="en-US" sz="4500">
                <a:latin typeface="Playfair Display" pitchFamily="2" charset="0"/>
                <a:cs typeface="Calibri Light"/>
              </a:rPr>
              <a:t>Deep Learning Techniques</a:t>
            </a: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7312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68387" y="640823"/>
            <a:ext cx="4219732" cy="5583148"/>
          </a:xfrm>
        </p:spPr>
        <p:txBody>
          <a:bodyPr anchor="ctr">
            <a:normAutofit/>
          </a:bodyPr>
          <a:lstStyle/>
          <a:p>
            <a:pPr algn="ctr"/>
            <a:r>
              <a:rPr lang="en-US" sz="5400">
                <a:cs typeface="Calibri Light"/>
              </a:rPr>
              <a:t>Deep Learning Techniques</a:t>
            </a:r>
            <a:endParaRPr lang="en-US"/>
          </a:p>
        </p:txBody>
      </p:sp>
      <p:sp>
        <p:nvSpPr>
          <p:cNvPr id="3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57A1DB99-F948-8B41-5A83-D16B031521A9}"/>
              </a:ext>
            </a:extLst>
          </p:cNvPr>
          <p:cNvGraphicFramePr>
            <a:graphicFrameLocks noGrp="1"/>
          </p:cNvGraphicFramePr>
          <p:nvPr>
            <p:ph idx="1"/>
            <p:extLst>
              <p:ext uri="{D42A27DB-BD31-4B8C-83A1-F6EECF244321}">
                <p14:modId xmlns:p14="http://schemas.microsoft.com/office/powerpoint/2010/main" val="24670520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5955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ABC6206E-98FE-B594-08B1-3AA742BC4B27}"/>
              </a:ext>
            </a:extLst>
          </p:cNvPr>
          <p:cNvGraphicFramePr>
            <a:graphicFrameLocks noGrp="1"/>
          </p:cNvGraphicFramePr>
          <p:nvPr>
            <p:ph idx="1"/>
            <p:extLst>
              <p:ext uri="{D42A27DB-BD31-4B8C-83A1-F6EECF244321}">
                <p14:modId xmlns:p14="http://schemas.microsoft.com/office/powerpoint/2010/main" val="3138858686"/>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1">
            <a:extLst>
              <a:ext uri="{FF2B5EF4-FFF2-40B4-BE49-F238E27FC236}">
                <a16:creationId xmlns:a16="http://schemas.microsoft.com/office/drawing/2014/main" id="{1EAE6E58-0AE4-5146-6D10-79706DA47D3B}"/>
              </a:ext>
            </a:extLst>
          </p:cNvPr>
          <p:cNvSpPr txBox="1">
            <a:spLocks/>
          </p:cNvSpPr>
          <p:nvPr/>
        </p:nvSpPr>
        <p:spPr>
          <a:xfrm>
            <a:off x="841248" y="548640"/>
            <a:ext cx="4053046" cy="5441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4400">
                <a:ea typeface="+mj-lt"/>
                <a:cs typeface="+mj-lt"/>
              </a:rPr>
              <a:t>When Does Transfer</a:t>
            </a:r>
            <a:endParaRPr lang="en-US" sz="4400">
              <a:ea typeface="+mj-lt"/>
              <a:cs typeface="Calibri Light" panose="020F0302020204030204"/>
            </a:endParaRPr>
          </a:p>
          <a:p>
            <a:r>
              <a:rPr lang="en-US" sz="4400">
                <a:ea typeface="+mj-lt"/>
                <a:cs typeface="+mj-lt"/>
              </a:rPr>
              <a:t>Learning Make</a:t>
            </a:r>
            <a:endParaRPr lang="en-US" sz="4400">
              <a:ea typeface="+mj-lt"/>
              <a:cs typeface="Calibri Light" panose="020F0302020204030204"/>
            </a:endParaRPr>
          </a:p>
          <a:p>
            <a:r>
              <a:rPr lang="en-US" sz="4400">
                <a:ea typeface="+mj-lt"/>
                <a:cs typeface="+mj-lt"/>
              </a:rPr>
              <a:t>Sense ?</a:t>
            </a:r>
            <a:endParaRPr lang="en-US" sz="4400">
              <a:cs typeface="Calibri Light" panose="020F0302020204030204"/>
            </a:endParaRPr>
          </a:p>
        </p:txBody>
      </p:sp>
    </p:spTree>
    <p:extLst>
      <p:ext uri="{BB962C8B-B14F-4D97-AF65-F5344CB8AC3E}">
        <p14:creationId xmlns:p14="http://schemas.microsoft.com/office/powerpoint/2010/main" val="3102312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98920-A11B-4AC9-4A2E-6100999AE82B}"/>
              </a:ext>
            </a:extLst>
          </p:cNvPr>
          <p:cNvSpPr>
            <a:spLocks noGrp="1"/>
          </p:cNvSpPr>
          <p:nvPr>
            <p:ph type="title"/>
          </p:nvPr>
        </p:nvSpPr>
        <p:spPr>
          <a:xfrm>
            <a:off x="838200" y="365125"/>
            <a:ext cx="10515600" cy="1325563"/>
          </a:xfrm>
        </p:spPr>
        <p:txBody>
          <a:bodyPr>
            <a:normAutofit/>
          </a:bodyPr>
          <a:lstStyle/>
          <a:p>
            <a:r>
              <a:rPr lang="en-US" sz="5400"/>
              <a:t>Transfer Learning Approach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8787D7D9-9468-A9DC-8EF8-D3884738E682}"/>
              </a:ext>
            </a:extLst>
          </p:cNvPr>
          <p:cNvGrpSpPr/>
          <p:nvPr/>
        </p:nvGrpSpPr>
        <p:grpSpPr>
          <a:xfrm>
            <a:off x="1975787" y="2569217"/>
            <a:ext cx="661926" cy="1896810"/>
            <a:chOff x="2481944" y="3151187"/>
            <a:chExt cx="687976" cy="2006463"/>
          </a:xfrm>
        </p:grpSpPr>
        <p:sp>
          <p:nvSpPr>
            <p:cNvPr id="68" name="Rectangle 67">
              <a:extLst>
                <a:ext uri="{FF2B5EF4-FFF2-40B4-BE49-F238E27FC236}">
                  <a16:creationId xmlns:a16="http://schemas.microsoft.com/office/drawing/2014/main" id="{E7F9F393-65E1-EFB0-E5DE-57B8B38FF2BB}"/>
                </a:ext>
              </a:extLst>
            </p:cNvPr>
            <p:cNvSpPr/>
            <p:nvPr/>
          </p:nvSpPr>
          <p:spPr>
            <a:xfrm>
              <a:off x="2481944" y="3151187"/>
              <a:ext cx="687976" cy="200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74748D5B-0A49-213D-DB09-23FE94C1C82F}"/>
                </a:ext>
              </a:extLst>
            </p:cNvPr>
            <p:cNvSpPr/>
            <p:nvPr/>
          </p:nvSpPr>
          <p:spPr>
            <a:xfrm>
              <a:off x="2590800" y="329837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DC7333F1-F04D-946F-B379-ED6F35A17F3F}"/>
                </a:ext>
              </a:extLst>
            </p:cNvPr>
            <p:cNvSpPr/>
            <p:nvPr/>
          </p:nvSpPr>
          <p:spPr>
            <a:xfrm>
              <a:off x="2590800" y="389703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0C985D1D-77D8-F759-FB87-58733461F910}"/>
                </a:ext>
              </a:extLst>
            </p:cNvPr>
            <p:cNvSpPr/>
            <p:nvPr/>
          </p:nvSpPr>
          <p:spPr>
            <a:xfrm>
              <a:off x="2590800" y="452952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5A651184-8146-2D45-9459-3E0C13CF1DE4}"/>
              </a:ext>
            </a:extLst>
          </p:cNvPr>
          <p:cNvGrpSpPr/>
          <p:nvPr/>
        </p:nvGrpSpPr>
        <p:grpSpPr>
          <a:xfrm>
            <a:off x="3261937" y="2015165"/>
            <a:ext cx="661926" cy="3004917"/>
            <a:chOff x="3426824" y="1802674"/>
            <a:chExt cx="687976" cy="3178629"/>
          </a:xfrm>
        </p:grpSpPr>
        <p:sp>
          <p:nvSpPr>
            <p:cNvPr id="74" name="Rectangle 73">
              <a:extLst>
                <a:ext uri="{FF2B5EF4-FFF2-40B4-BE49-F238E27FC236}">
                  <a16:creationId xmlns:a16="http://schemas.microsoft.com/office/drawing/2014/main" id="{8D485E7A-432B-FE5E-C686-8C5A87ABFB33}"/>
                </a:ext>
              </a:extLst>
            </p:cNvPr>
            <p:cNvSpPr/>
            <p:nvPr/>
          </p:nvSpPr>
          <p:spPr>
            <a:xfrm>
              <a:off x="3426824" y="1802674"/>
              <a:ext cx="687976" cy="31786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83040D7E-C39B-29D9-0724-A76AD80647F7}"/>
                </a:ext>
              </a:extLst>
            </p:cNvPr>
            <p:cNvSpPr/>
            <p:nvPr/>
          </p:nvSpPr>
          <p:spPr>
            <a:xfrm>
              <a:off x="3535680" y="2572953"/>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FD764C20-D07F-6E9F-2AA5-4C8962E05D95}"/>
                </a:ext>
              </a:extLst>
            </p:cNvPr>
            <p:cNvSpPr/>
            <p:nvPr/>
          </p:nvSpPr>
          <p:spPr>
            <a:xfrm>
              <a:off x="3535680" y="3171619"/>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69807EC9-8988-76CB-6C74-ADAEF8E67F3F}"/>
                </a:ext>
              </a:extLst>
            </p:cNvPr>
            <p:cNvSpPr/>
            <p:nvPr/>
          </p:nvSpPr>
          <p:spPr>
            <a:xfrm>
              <a:off x="3535680" y="376596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E77B8E87-D5B5-C2A7-0A03-BF021FC34EBA}"/>
                </a:ext>
              </a:extLst>
            </p:cNvPr>
            <p:cNvSpPr/>
            <p:nvPr/>
          </p:nvSpPr>
          <p:spPr>
            <a:xfrm>
              <a:off x="3535680" y="197666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DFF63A87-9BBC-AF75-53A4-DE38A52174DE}"/>
                </a:ext>
              </a:extLst>
            </p:cNvPr>
            <p:cNvSpPr/>
            <p:nvPr/>
          </p:nvSpPr>
          <p:spPr>
            <a:xfrm>
              <a:off x="3550920" y="4365310"/>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1C2D3536-1593-DFE3-31C6-7845DB8D435C}"/>
              </a:ext>
            </a:extLst>
          </p:cNvPr>
          <p:cNvGrpSpPr/>
          <p:nvPr/>
        </p:nvGrpSpPr>
        <p:grpSpPr>
          <a:xfrm>
            <a:off x="4548088" y="2015164"/>
            <a:ext cx="661926" cy="3004917"/>
            <a:chOff x="3426824" y="1802674"/>
            <a:chExt cx="687976" cy="3178629"/>
          </a:xfrm>
        </p:grpSpPr>
        <p:sp>
          <p:nvSpPr>
            <p:cNvPr id="81" name="Rectangle 80">
              <a:extLst>
                <a:ext uri="{FF2B5EF4-FFF2-40B4-BE49-F238E27FC236}">
                  <a16:creationId xmlns:a16="http://schemas.microsoft.com/office/drawing/2014/main" id="{8F4E1B9A-7256-2589-17B6-FEE93514320A}"/>
                </a:ext>
              </a:extLst>
            </p:cNvPr>
            <p:cNvSpPr/>
            <p:nvPr/>
          </p:nvSpPr>
          <p:spPr>
            <a:xfrm>
              <a:off x="3426824" y="1802674"/>
              <a:ext cx="687976" cy="31786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a:extLst>
                <a:ext uri="{FF2B5EF4-FFF2-40B4-BE49-F238E27FC236}">
                  <a16:creationId xmlns:a16="http://schemas.microsoft.com/office/drawing/2014/main" id="{2BBE508D-237F-7A50-3673-E23259100AE3}"/>
                </a:ext>
              </a:extLst>
            </p:cNvPr>
            <p:cNvSpPr/>
            <p:nvPr/>
          </p:nvSpPr>
          <p:spPr>
            <a:xfrm>
              <a:off x="3535680" y="2572953"/>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A6CCB743-6EC8-328F-A774-C0C2BFAA6D7C}"/>
                </a:ext>
              </a:extLst>
            </p:cNvPr>
            <p:cNvSpPr/>
            <p:nvPr/>
          </p:nvSpPr>
          <p:spPr>
            <a:xfrm>
              <a:off x="3535680" y="3171619"/>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0EFA9902-3FC9-1A1A-C60E-AD6DDECD72ED}"/>
                </a:ext>
              </a:extLst>
            </p:cNvPr>
            <p:cNvSpPr/>
            <p:nvPr/>
          </p:nvSpPr>
          <p:spPr>
            <a:xfrm>
              <a:off x="3535680" y="376596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a:extLst>
                <a:ext uri="{FF2B5EF4-FFF2-40B4-BE49-F238E27FC236}">
                  <a16:creationId xmlns:a16="http://schemas.microsoft.com/office/drawing/2014/main" id="{1CB82A94-DAFF-9C1A-4B1D-748D3D82A8E2}"/>
                </a:ext>
              </a:extLst>
            </p:cNvPr>
            <p:cNvSpPr/>
            <p:nvPr/>
          </p:nvSpPr>
          <p:spPr>
            <a:xfrm>
              <a:off x="3535680" y="197666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a:extLst>
                <a:ext uri="{FF2B5EF4-FFF2-40B4-BE49-F238E27FC236}">
                  <a16:creationId xmlns:a16="http://schemas.microsoft.com/office/drawing/2014/main" id="{53D6A753-4E60-29F7-BEB0-E5BEE47FDA24}"/>
                </a:ext>
              </a:extLst>
            </p:cNvPr>
            <p:cNvSpPr/>
            <p:nvPr/>
          </p:nvSpPr>
          <p:spPr>
            <a:xfrm>
              <a:off x="3550920" y="4365310"/>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B2490024-DDC8-038E-B0A8-2A542E61262B}"/>
              </a:ext>
            </a:extLst>
          </p:cNvPr>
          <p:cNvGrpSpPr/>
          <p:nvPr/>
        </p:nvGrpSpPr>
        <p:grpSpPr>
          <a:xfrm>
            <a:off x="5834239" y="2567916"/>
            <a:ext cx="661926" cy="1896810"/>
            <a:chOff x="2481944" y="3151187"/>
            <a:chExt cx="687976" cy="2006463"/>
          </a:xfrm>
        </p:grpSpPr>
        <p:sp>
          <p:nvSpPr>
            <p:cNvPr id="96" name="Rectangle 95">
              <a:extLst>
                <a:ext uri="{FF2B5EF4-FFF2-40B4-BE49-F238E27FC236}">
                  <a16:creationId xmlns:a16="http://schemas.microsoft.com/office/drawing/2014/main" id="{2E3DC4D4-2FCF-56D5-D456-8E42D1AEE802}"/>
                </a:ext>
              </a:extLst>
            </p:cNvPr>
            <p:cNvSpPr/>
            <p:nvPr/>
          </p:nvSpPr>
          <p:spPr>
            <a:xfrm>
              <a:off x="2481944" y="3151187"/>
              <a:ext cx="687976" cy="200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519CD626-94B4-61F6-8EB9-DBED41C2C135}"/>
                </a:ext>
              </a:extLst>
            </p:cNvPr>
            <p:cNvSpPr/>
            <p:nvPr/>
          </p:nvSpPr>
          <p:spPr>
            <a:xfrm>
              <a:off x="2590800" y="329837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D8B36AD6-EAB9-E585-75CF-1F773FD77863}"/>
                </a:ext>
              </a:extLst>
            </p:cNvPr>
            <p:cNvSpPr/>
            <p:nvPr/>
          </p:nvSpPr>
          <p:spPr>
            <a:xfrm>
              <a:off x="2590800" y="389703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a:extLst>
                <a:ext uri="{FF2B5EF4-FFF2-40B4-BE49-F238E27FC236}">
                  <a16:creationId xmlns:a16="http://schemas.microsoft.com/office/drawing/2014/main" id="{C59FFB48-3574-35DC-D4AC-3C7C33E4A5D0}"/>
                </a:ext>
              </a:extLst>
            </p:cNvPr>
            <p:cNvSpPr/>
            <p:nvPr/>
          </p:nvSpPr>
          <p:spPr>
            <a:xfrm>
              <a:off x="2590800" y="452952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B945DF24-F0FA-C423-B733-BD18D7D06E4A}"/>
              </a:ext>
            </a:extLst>
          </p:cNvPr>
          <p:cNvGrpSpPr/>
          <p:nvPr/>
        </p:nvGrpSpPr>
        <p:grpSpPr>
          <a:xfrm>
            <a:off x="7120389" y="2568639"/>
            <a:ext cx="661926" cy="1896810"/>
            <a:chOff x="2481944" y="3151187"/>
            <a:chExt cx="687976" cy="2006463"/>
          </a:xfrm>
        </p:grpSpPr>
        <p:sp>
          <p:nvSpPr>
            <p:cNvPr id="101" name="Rectangle 100">
              <a:extLst>
                <a:ext uri="{FF2B5EF4-FFF2-40B4-BE49-F238E27FC236}">
                  <a16:creationId xmlns:a16="http://schemas.microsoft.com/office/drawing/2014/main" id="{2AC7F05A-70FA-9546-DB3E-6FB6D96BD710}"/>
                </a:ext>
              </a:extLst>
            </p:cNvPr>
            <p:cNvSpPr/>
            <p:nvPr/>
          </p:nvSpPr>
          <p:spPr>
            <a:xfrm>
              <a:off x="2481944" y="3151187"/>
              <a:ext cx="687976" cy="200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a:extLst>
                <a:ext uri="{FF2B5EF4-FFF2-40B4-BE49-F238E27FC236}">
                  <a16:creationId xmlns:a16="http://schemas.microsoft.com/office/drawing/2014/main" id="{8F0AF3FE-1D58-4B21-F6C3-999B1C11724E}"/>
                </a:ext>
              </a:extLst>
            </p:cNvPr>
            <p:cNvSpPr/>
            <p:nvPr/>
          </p:nvSpPr>
          <p:spPr>
            <a:xfrm>
              <a:off x="2590800" y="329837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a:extLst>
                <a:ext uri="{FF2B5EF4-FFF2-40B4-BE49-F238E27FC236}">
                  <a16:creationId xmlns:a16="http://schemas.microsoft.com/office/drawing/2014/main" id="{9AF2F906-3B5A-6164-34B7-65C441EE86CC}"/>
                </a:ext>
              </a:extLst>
            </p:cNvPr>
            <p:cNvSpPr/>
            <p:nvPr/>
          </p:nvSpPr>
          <p:spPr>
            <a:xfrm>
              <a:off x="2590800" y="389703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a:extLst>
                <a:ext uri="{FF2B5EF4-FFF2-40B4-BE49-F238E27FC236}">
                  <a16:creationId xmlns:a16="http://schemas.microsoft.com/office/drawing/2014/main" id="{F2FD6635-0921-88B8-25AF-E9DC4727294D}"/>
                </a:ext>
              </a:extLst>
            </p:cNvPr>
            <p:cNvSpPr/>
            <p:nvPr/>
          </p:nvSpPr>
          <p:spPr>
            <a:xfrm>
              <a:off x="2590800" y="452952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6BEE199F-2E28-4FF0-87A8-9FAD821320D4}"/>
              </a:ext>
            </a:extLst>
          </p:cNvPr>
          <p:cNvGrpSpPr/>
          <p:nvPr/>
        </p:nvGrpSpPr>
        <p:grpSpPr>
          <a:xfrm>
            <a:off x="8406540" y="2576872"/>
            <a:ext cx="661926" cy="1896810"/>
            <a:chOff x="2481944" y="3151187"/>
            <a:chExt cx="687976" cy="2006463"/>
          </a:xfrm>
        </p:grpSpPr>
        <p:sp>
          <p:nvSpPr>
            <p:cNvPr id="106" name="Rectangle 105">
              <a:extLst>
                <a:ext uri="{FF2B5EF4-FFF2-40B4-BE49-F238E27FC236}">
                  <a16:creationId xmlns:a16="http://schemas.microsoft.com/office/drawing/2014/main" id="{7E07336C-DD49-BA88-AC53-372D84593DD2}"/>
                </a:ext>
              </a:extLst>
            </p:cNvPr>
            <p:cNvSpPr/>
            <p:nvPr/>
          </p:nvSpPr>
          <p:spPr>
            <a:xfrm>
              <a:off x="2481944" y="3151187"/>
              <a:ext cx="687976" cy="200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a:extLst>
                <a:ext uri="{FF2B5EF4-FFF2-40B4-BE49-F238E27FC236}">
                  <a16:creationId xmlns:a16="http://schemas.microsoft.com/office/drawing/2014/main" id="{53CCDC16-BDC2-F205-D9A6-7BF2822F3793}"/>
                </a:ext>
              </a:extLst>
            </p:cNvPr>
            <p:cNvSpPr/>
            <p:nvPr/>
          </p:nvSpPr>
          <p:spPr>
            <a:xfrm>
              <a:off x="2590800" y="329837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a:extLst>
                <a:ext uri="{FF2B5EF4-FFF2-40B4-BE49-F238E27FC236}">
                  <a16:creationId xmlns:a16="http://schemas.microsoft.com/office/drawing/2014/main" id="{B7A45E29-FA4B-AAFF-A488-07FC09C59F71}"/>
                </a:ext>
              </a:extLst>
            </p:cNvPr>
            <p:cNvSpPr/>
            <p:nvPr/>
          </p:nvSpPr>
          <p:spPr>
            <a:xfrm>
              <a:off x="2590800" y="389703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a:extLst>
                <a:ext uri="{FF2B5EF4-FFF2-40B4-BE49-F238E27FC236}">
                  <a16:creationId xmlns:a16="http://schemas.microsoft.com/office/drawing/2014/main" id="{FBEE240E-992E-D5FA-0D19-AE990229CC67}"/>
                </a:ext>
              </a:extLst>
            </p:cNvPr>
            <p:cNvSpPr/>
            <p:nvPr/>
          </p:nvSpPr>
          <p:spPr>
            <a:xfrm>
              <a:off x="2590800" y="452952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DF37467E-F4FE-1C8C-742B-FABA91FFA247}"/>
              </a:ext>
            </a:extLst>
          </p:cNvPr>
          <p:cNvGrpSpPr/>
          <p:nvPr/>
        </p:nvGrpSpPr>
        <p:grpSpPr>
          <a:xfrm>
            <a:off x="9692691" y="3159552"/>
            <a:ext cx="661926" cy="745027"/>
            <a:chOff x="9779728" y="3010557"/>
            <a:chExt cx="687976" cy="788097"/>
          </a:xfrm>
        </p:grpSpPr>
        <p:sp>
          <p:nvSpPr>
            <p:cNvPr id="111" name="Rectangle 110">
              <a:extLst>
                <a:ext uri="{FF2B5EF4-FFF2-40B4-BE49-F238E27FC236}">
                  <a16:creationId xmlns:a16="http://schemas.microsoft.com/office/drawing/2014/main" id="{80AFA716-694F-1C16-E8CE-EE9C276A9B8B}"/>
                </a:ext>
              </a:extLst>
            </p:cNvPr>
            <p:cNvSpPr/>
            <p:nvPr/>
          </p:nvSpPr>
          <p:spPr>
            <a:xfrm>
              <a:off x="9779728" y="3010557"/>
              <a:ext cx="687976" cy="788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a:extLst>
                <a:ext uri="{FF2B5EF4-FFF2-40B4-BE49-F238E27FC236}">
                  <a16:creationId xmlns:a16="http://schemas.microsoft.com/office/drawing/2014/main" id="{D7A27716-FCBB-6939-D4AC-8644EC6F3742}"/>
                </a:ext>
              </a:extLst>
            </p:cNvPr>
            <p:cNvSpPr/>
            <p:nvPr/>
          </p:nvSpPr>
          <p:spPr>
            <a:xfrm>
              <a:off x="9888584" y="317549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13" name="Straight Arrow Connector 112">
            <a:extLst>
              <a:ext uri="{FF2B5EF4-FFF2-40B4-BE49-F238E27FC236}">
                <a16:creationId xmlns:a16="http://schemas.microsoft.com/office/drawing/2014/main" id="{91E5553B-979A-6BA0-6E8F-491CE16E78D3}"/>
              </a:ext>
            </a:extLst>
          </p:cNvPr>
          <p:cNvCxnSpPr>
            <a:cxnSpLocks/>
            <a:stCxn id="68" idx="3"/>
            <a:endCxn id="74" idx="1"/>
          </p:cNvCxnSpPr>
          <p:nvPr/>
        </p:nvCxnSpPr>
        <p:spPr>
          <a:xfrm>
            <a:off x="2637713" y="3517622"/>
            <a:ext cx="62422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4901F9B2-6129-A79B-AF0A-50403CCD5D73}"/>
              </a:ext>
            </a:extLst>
          </p:cNvPr>
          <p:cNvCxnSpPr>
            <a:cxnSpLocks/>
            <a:stCxn id="74" idx="3"/>
            <a:endCxn id="81" idx="1"/>
          </p:cNvCxnSpPr>
          <p:nvPr/>
        </p:nvCxnSpPr>
        <p:spPr>
          <a:xfrm flipV="1">
            <a:off x="3923864" y="3517623"/>
            <a:ext cx="62422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CA6B4C7E-BAF9-3452-C985-FB4C9C6F72B9}"/>
              </a:ext>
            </a:extLst>
          </p:cNvPr>
          <p:cNvCxnSpPr>
            <a:cxnSpLocks/>
            <a:stCxn id="81" idx="3"/>
            <a:endCxn id="96" idx="1"/>
          </p:cNvCxnSpPr>
          <p:nvPr/>
        </p:nvCxnSpPr>
        <p:spPr>
          <a:xfrm flipV="1">
            <a:off x="5210015" y="3516321"/>
            <a:ext cx="624224" cy="1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C9948013-9FFD-D2BF-A860-B159306956A1}"/>
              </a:ext>
            </a:extLst>
          </p:cNvPr>
          <p:cNvCxnSpPr>
            <a:cxnSpLocks/>
            <a:stCxn id="96" idx="3"/>
            <a:endCxn id="101" idx="1"/>
          </p:cNvCxnSpPr>
          <p:nvPr/>
        </p:nvCxnSpPr>
        <p:spPr>
          <a:xfrm>
            <a:off x="6496165" y="3516321"/>
            <a:ext cx="624224" cy="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3B9CD3DF-1547-EEC1-EB55-787029CEF0B5}"/>
              </a:ext>
            </a:extLst>
          </p:cNvPr>
          <p:cNvCxnSpPr>
            <a:cxnSpLocks/>
            <a:stCxn id="101" idx="3"/>
            <a:endCxn id="106" idx="1"/>
          </p:cNvCxnSpPr>
          <p:nvPr/>
        </p:nvCxnSpPr>
        <p:spPr>
          <a:xfrm>
            <a:off x="7782316" y="3517044"/>
            <a:ext cx="624224" cy="8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C0BEAD41-2A03-096D-D490-20E767BFA207}"/>
              </a:ext>
            </a:extLst>
          </p:cNvPr>
          <p:cNvCxnSpPr>
            <a:cxnSpLocks/>
            <a:stCxn id="106" idx="3"/>
            <a:endCxn id="111" idx="1"/>
          </p:cNvCxnSpPr>
          <p:nvPr/>
        </p:nvCxnSpPr>
        <p:spPr>
          <a:xfrm>
            <a:off x="9068466" y="3525277"/>
            <a:ext cx="624224" cy="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3A6534F0-F184-A0BD-0EFC-C4A9FB1B6694}"/>
              </a:ext>
            </a:extLst>
          </p:cNvPr>
          <p:cNvCxnSpPr>
            <a:cxnSpLocks/>
            <a:stCxn id="111" idx="3"/>
          </p:cNvCxnSpPr>
          <p:nvPr/>
        </p:nvCxnSpPr>
        <p:spPr>
          <a:xfrm>
            <a:off x="10354617" y="3532066"/>
            <a:ext cx="527865" cy="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92B61007-34B0-FF3D-4ED8-33530A317E5B}"/>
              </a:ext>
            </a:extLst>
          </p:cNvPr>
          <p:cNvCxnSpPr>
            <a:cxnSpLocks/>
            <a:endCxn id="68" idx="1"/>
          </p:cNvCxnSpPr>
          <p:nvPr/>
        </p:nvCxnSpPr>
        <p:spPr>
          <a:xfrm>
            <a:off x="1456297" y="3517621"/>
            <a:ext cx="5194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0412CF40-80B1-84DF-2B42-79F452D31C39}"/>
              </a:ext>
            </a:extLst>
          </p:cNvPr>
          <p:cNvGrpSpPr/>
          <p:nvPr/>
        </p:nvGrpSpPr>
        <p:grpSpPr>
          <a:xfrm>
            <a:off x="9692691" y="4876140"/>
            <a:ext cx="661926" cy="745027"/>
            <a:chOff x="9779728" y="3010557"/>
            <a:chExt cx="687976" cy="788097"/>
          </a:xfrm>
        </p:grpSpPr>
        <p:sp>
          <p:nvSpPr>
            <p:cNvPr id="128" name="Rectangle 127">
              <a:extLst>
                <a:ext uri="{FF2B5EF4-FFF2-40B4-BE49-F238E27FC236}">
                  <a16:creationId xmlns:a16="http://schemas.microsoft.com/office/drawing/2014/main" id="{7B51BE05-56E1-E24E-F8EC-98C50E714305}"/>
                </a:ext>
              </a:extLst>
            </p:cNvPr>
            <p:cNvSpPr/>
            <p:nvPr/>
          </p:nvSpPr>
          <p:spPr>
            <a:xfrm>
              <a:off x="9779728" y="3010557"/>
              <a:ext cx="687976" cy="788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Oval 128">
              <a:extLst>
                <a:ext uri="{FF2B5EF4-FFF2-40B4-BE49-F238E27FC236}">
                  <a16:creationId xmlns:a16="http://schemas.microsoft.com/office/drawing/2014/main" id="{D01A513B-4817-6A4B-1E4A-A423DB0A66AA}"/>
                </a:ext>
              </a:extLst>
            </p:cNvPr>
            <p:cNvSpPr/>
            <p:nvPr/>
          </p:nvSpPr>
          <p:spPr>
            <a:xfrm>
              <a:off x="9888584" y="317549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30" name="Straight Arrow Connector 129">
            <a:extLst>
              <a:ext uri="{FF2B5EF4-FFF2-40B4-BE49-F238E27FC236}">
                <a16:creationId xmlns:a16="http://schemas.microsoft.com/office/drawing/2014/main" id="{7A7C0CE1-F4C8-547B-A9B8-97B4717F4561}"/>
              </a:ext>
            </a:extLst>
          </p:cNvPr>
          <p:cNvCxnSpPr>
            <a:cxnSpLocks/>
            <a:stCxn id="128" idx="3"/>
          </p:cNvCxnSpPr>
          <p:nvPr/>
        </p:nvCxnSpPr>
        <p:spPr>
          <a:xfrm flipV="1">
            <a:off x="10354617" y="5247016"/>
            <a:ext cx="306133" cy="1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D7AE784E-B451-FC97-2F9A-00EFBF3EB27C}"/>
              </a:ext>
            </a:extLst>
          </p:cNvPr>
          <p:cNvCxnSpPr>
            <a:cxnSpLocks/>
            <a:stCxn id="106" idx="3"/>
            <a:endCxn id="128" idx="1"/>
          </p:cNvCxnSpPr>
          <p:nvPr/>
        </p:nvCxnSpPr>
        <p:spPr>
          <a:xfrm>
            <a:off x="9068466" y="3525277"/>
            <a:ext cx="624225" cy="1723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E08EB15B-BE8E-DF2C-C3DE-B5EC25A796A9}"/>
              </a:ext>
            </a:extLst>
          </p:cNvPr>
          <p:cNvSpPr txBox="1"/>
          <p:nvPr/>
        </p:nvSpPr>
        <p:spPr>
          <a:xfrm>
            <a:off x="1119049" y="3342489"/>
            <a:ext cx="465025" cy="349148"/>
          </a:xfrm>
          <a:prstGeom prst="rect">
            <a:avLst/>
          </a:prstGeom>
          <a:noFill/>
        </p:spPr>
        <p:txBody>
          <a:bodyPr wrap="square" rtlCol="0">
            <a:spAutoFit/>
          </a:bodyPr>
          <a:lstStyle/>
          <a:p>
            <a:r>
              <a:rPr lang="en-US" b="1" i="1"/>
              <a:t>x</a:t>
            </a:r>
          </a:p>
        </p:txBody>
      </p:sp>
      <p:sp>
        <p:nvSpPr>
          <p:cNvPr id="133" name="TextBox 132">
            <a:extLst>
              <a:ext uri="{FF2B5EF4-FFF2-40B4-BE49-F238E27FC236}">
                <a16:creationId xmlns:a16="http://schemas.microsoft.com/office/drawing/2014/main" id="{FC716B61-42D1-0794-660D-0F808EA928C6}"/>
              </a:ext>
            </a:extLst>
          </p:cNvPr>
          <p:cNvSpPr txBox="1"/>
          <p:nvPr/>
        </p:nvSpPr>
        <p:spPr>
          <a:xfrm>
            <a:off x="10888775" y="3356309"/>
            <a:ext cx="465025" cy="378244"/>
          </a:xfrm>
          <a:prstGeom prst="rect">
            <a:avLst/>
          </a:prstGeom>
          <a:noFill/>
        </p:spPr>
        <p:txBody>
          <a:bodyPr wrap="square" rtlCol="0">
            <a:spAutoFit/>
          </a:bodyPr>
          <a:lstStyle/>
          <a:p>
            <a:r>
              <a:rPr lang="cy-GB" sz="2000" b="1" i="1">
                <a:solidFill>
                  <a:srgbClr val="202124"/>
                </a:solidFill>
                <a:effectLst/>
                <a:latin typeface="arial" panose="020B0604020202020204" pitchFamily="34" charset="0"/>
              </a:rPr>
              <a:t>ŷ</a:t>
            </a:r>
            <a:endParaRPr lang="en-US" b="1" i="1"/>
          </a:p>
        </p:txBody>
      </p:sp>
      <p:sp>
        <p:nvSpPr>
          <p:cNvPr id="134" name="TextBox 133">
            <a:extLst>
              <a:ext uri="{FF2B5EF4-FFF2-40B4-BE49-F238E27FC236}">
                <a16:creationId xmlns:a16="http://schemas.microsoft.com/office/drawing/2014/main" id="{A1B885E4-613F-D5EF-0B9A-BADBC5B5FE76}"/>
              </a:ext>
            </a:extLst>
          </p:cNvPr>
          <p:cNvSpPr txBox="1"/>
          <p:nvPr/>
        </p:nvSpPr>
        <p:spPr>
          <a:xfrm>
            <a:off x="10765485" y="5098658"/>
            <a:ext cx="465025" cy="378244"/>
          </a:xfrm>
          <a:prstGeom prst="rect">
            <a:avLst/>
          </a:prstGeom>
          <a:noFill/>
        </p:spPr>
        <p:txBody>
          <a:bodyPr wrap="square" rtlCol="0">
            <a:spAutoFit/>
          </a:bodyPr>
          <a:lstStyle/>
          <a:p>
            <a:r>
              <a:rPr lang="cy-GB" sz="2000" b="1" i="1">
                <a:solidFill>
                  <a:srgbClr val="202124"/>
                </a:solidFill>
                <a:effectLst/>
                <a:latin typeface="arial" panose="020B0604020202020204" pitchFamily="34" charset="0"/>
              </a:rPr>
              <a:t>ŷ</a:t>
            </a:r>
            <a:endParaRPr lang="en-US" b="1" i="1"/>
          </a:p>
        </p:txBody>
      </p:sp>
      <p:grpSp>
        <p:nvGrpSpPr>
          <p:cNvPr id="135" name="Group 134">
            <a:extLst>
              <a:ext uri="{FF2B5EF4-FFF2-40B4-BE49-F238E27FC236}">
                <a16:creationId xmlns:a16="http://schemas.microsoft.com/office/drawing/2014/main" id="{945FF13F-27D3-4065-A4E3-B8B53CBD5BCE}"/>
              </a:ext>
            </a:extLst>
          </p:cNvPr>
          <p:cNvGrpSpPr/>
          <p:nvPr/>
        </p:nvGrpSpPr>
        <p:grpSpPr>
          <a:xfrm>
            <a:off x="9730392" y="4318268"/>
            <a:ext cx="899480" cy="1896810"/>
            <a:chOff x="10299743" y="521290"/>
            <a:chExt cx="899480" cy="1896810"/>
          </a:xfrm>
        </p:grpSpPr>
        <p:grpSp>
          <p:nvGrpSpPr>
            <p:cNvPr id="136" name="Group 135">
              <a:extLst>
                <a:ext uri="{FF2B5EF4-FFF2-40B4-BE49-F238E27FC236}">
                  <a16:creationId xmlns:a16="http://schemas.microsoft.com/office/drawing/2014/main" id="{03991E5F-A40B-1176-4617-10D9A4298DC2}"/>
                </a:ext>
              </a:extLst>
            </p:cNvPr>
            <p:cNvGrpSpPr/>
            <p:nvPr/>
          </p:nvGrpSpPr>
          <p:grpSpPr>
            <a:xfrm>
              <a:off x="10299743" y="521290"/>
              <a:ext cx="661926" cy="1896810"/>
              <a:chOff x="2481944" y="3151187"/>
              <a:chExt cx="687976" cy="2006463"/>
            </a:xfrm>
          </p:grpSpPr>
          <p:sp>
            <p:nvSpPr>
              <p:cNvPr id="138" name="Rectangle 137">
                <a:extLst>
                  <a:ext uri="{FF2B5EF4-FFF2-40B4-BE49-F238E27FC236}">
                    <a16:creationId xmlns:a16="http://schemas.microsoft.com/office/drawing/2014/main" id="{9283B09D-2019-8983-F53A-6DA55ABC9C80}"/>
                  </a:ext>
                </a:extLst>
              </p:cNvPr>
              <p:cNvSpPr/>
              <p:nvPr/>
            </p:nvSpPr>
            <p:spPr>
              <a:xfrm>
                <a:off x="2481944" y="3151187"/>
                <a:ext cx="687976" cy="200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Oval 138">
                <a:extLst>
                  <a:ext uri="{FF2B5EF4-FFF2-40B4-BE49-F238E27FC236}">
                    <a16:creationId xmlns:a16="http://schemas.microsoft.com/office/drawing/2014/main" id="{22F94AFB-CB5A-18AD-3EEB-D07BC9E469CA}"/>
                  </a:ext>
                </a:extLst>
              </p:cNvPr>
              <p:cNvSpPr/>
              <p:nvPr/>
            </p:nvSpPr>
            <p:spPr>
              <a:xfrm>
                <a:off x="2590800" y="3298372"/>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0" name="Oval 139">
                <a:extLst>
                  <a:ext uri="{FF2B5EF4-FFF2-40B4-BE49-F238E27FC236}">
                    <a16:creationId xmlns:a16="http://schemas.microsoft.com/office/drawing/2014/main" id="{AA6A5422-9023-14E2-C7B1-A3880F6EE96D}"/>
                  </a:ext>
                </a:extLst>
              </p:cNvPr>
              <p:cNvSpPr/>
              <p:nvPr/>
            </p:nvSpPr>
            <p:spPr>
              <a:xfrm>
                <a:off x="2590800" y="3897038"/>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1" name="Oval 140">
                <a:extLst>
                  <a:ext uri="{FF2B5EF4-FFF2-40B4-BE49-F238E27FC236}">
                    <a16:creationId xmlns:a16="http://schemas.microsoft.com/office/drawing/2014/main" id="{6795AC29-62B6-3DFA-E587-9A48E6E42DC4}"/>
                  </a:ext>
                </a:extLst>
              </p:cNvPr>
              <p:cNvSpPr/>
              <p:nvPr/>
            </p:nvSpPr>
            <p:spPr>
              <a:xfrm>
                <a:off x="2590800" y="4529521"/>
                <a:ext cx="470263" cy="46373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37" name="Straight Arrow Connector 136">
              <a:extLst>
                <a:ext uri="{FF2B5EF4-FFF2-40B4-BE49-F238E27FC236}">
                  <a16:creationId xmlns:a16="http://schemas.microsoft.com/office/drawing/2014/main" id="{291C306F-D563-4BB2-980C-D3468BE7F694}"/>
                </a:ext>
              </a:extLst>
            </p:cNvPr>
            <p:cNvCxnSpPr>
              <a:cxnSpLocks/>
              <a:stCxn id="138" idx="3"/>
            </p:cNvCxnSpPr>
            <p:nvPr/>
          </p:nvCxnSpPr>
          <p:spPr>
            <a:xfrm>
              <a:off x="10961669" y="1469695"/>
              <a:ext cx="2375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14474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par>
                                <p:cTn id="32" presetID="10"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fade">
                                      <p:cBhvr>
                                        <p:cTn id="34" dur="500"/>
                                        <p:tgtEl>
                                          <p:spTgt spid="115"/>
                                        </p:tgtEl>
                                      </p:cBhvr>
                                    </p:animEffect>
                                  </p:childTnLst>
                                </p:cTn>
                              </p:par>
                              <p:par>
                                <p:cTn id="35" presetID="10" presetClass="entr" presetSubtype="0"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10" presetClass="entr" presetSubtype="0"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par>
                                <p:cTn id="41" presetID="10"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500"/>
                                        <p:tgtEl>
                                          <p:spTgt spid="124"/>
                                        </p:tgtEl>
                                      </p:cBhvr>
                                    </p:animEffect>
                                  </p:childTnLst>
                                </p:cTn>
                              </p:par>
                              <p:par>
                                <p:cTn id="44" presetID="10" presetClass="entr" presetSubtype="0" fill="hold" nodeType="with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500"/>
                                        <p:tgtEl>
                                          <p:spTgt spid="125"/>
                                        </p:tgtEl>
                                      </p:cBhvr>
                                    </p:animEffect>
                                  </p:childTnLst>
                                </p:cTn>
                              </p:par>
                              <p:par>
                                <p:cTn id="47" presetID="10" presetClass="entr" presetSubtype="0"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10"/>
                                        </p:tgtEl>
                                      </p:cBhvr>
                                    </p:animEffect>
                                    <p:set>
                                      <p:cBhvr>
                                        <p:cTn id="60" dur="1" fill="hold">
                                          <p:stCondLst>
                                            <p:cond delay="499"/>
                                          </p:stCondLst>
                                        </p:cTn>
                                        <p:tgtEl>
                                          <p:spTgt spid="11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24"/>
                                        </p:tgtEl>
                                      </p:cBhvr>
                                    </p:animEffect>
                                    <p:set>
                                      <p:cBhvr>
                                        <p:cTn id="63" dur="1" fill="hold">
                                          <p:stCondLst>
                                            <p:cond delay="499"/>
                                          </p:stCondLst>
                                        </p:cTn>
                                        <p:tgtEl>
                                          <p:spTgt spid="12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5"/>
                                        </p:tgtEl>
                                      </p:cBhvr>
                                    </p:animEffect>
                                    <p:set>
                                      <p:cBhvr>
                                        <p:cTn id="66" dur="1" fill="hold">
                                          <p:stCondLst>
                                            <p:cond delay="499"/>
                                          </p:stCondLst>
                                        </p:cTn>
                                        <p:tgtEl>
                                          <p:spTgt spid="1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3"/>
                                        </p:tgtEl>
                                      </p:cBhvr>
                                    </p:animEffect>
                                    <p:set>
                                      <p:cBhvr>
                                        <p:cTn id="69" dur="1" fill="hold">
                                          <p:stCondLst>
                                            <p:cond delay="499"/>
                                          </p:stCondLst>
                                        </p:cTn>
                                        <p:tgtEl>
                                          <p:spTgt spid="13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1"/>
                                        </p:tgtEl>
                                        <p:attrNameLst>
                                          <p:attrName>style.visibility</p:attrName>
                                        </p:attrNameLst>
                                      </p:cBhvr>
                                      <p:to>
                                        <p:strVal val="visible"/>
                                      </p:to>
                                    </p:set>
                                    <p:animEffect transition="in" filter="fade">
                                      <p:cBhvr>
                                        <p:cTn id="74" dur="500"/>
                                        <p:tgtEl>
                                          <p:spTgt spid="131"/>
                                        </p:tgtEl>
                                      </p:cBhvr>
                                    </p:animEffect>
                                  </p:childTnLst>
                                </p:cTn>
                              </p:par>
                              <p:par>
                                <p:cTn id="75" presetID="10" presetClass="entr" presetSubtype="0" fill="hold" nodeType="withEffect">
                                  <p:stCondLst>
                                    <p:cond delay="0"/>
                                  </p:stCondLst>
                                  <p:childTnLst>
                                    <p:set>
                                      <p:cBhvr>
                                        <p:cTn id="76" dur="1" fill="hold">
                                          <p:stCondLst>
                                            <p:cond delay="0"/>
                                          </p:stCondLst>
                                        </p:cTn>
                                        <p:tgtEl>
                                          <p:spTgt spid="127"/>
                                        </p:tgtEl>
                                        <p:attrNameLst>
                                          <p:attrName>style.visibility</p:attrName>
                                        </p:attrNameLst>
                                      </p:cBhvr>
                                      <p:to>
                                        <p:strVal val="visible"/>
                                      </p:to>
                                    </p:set>
                                    <p:animEffect transition="in" filter="fade">
                                      <p:cBhvr>
                                        <p:cTn id="77" dur="500"/>
                                        <p:tgtEl>
                                          <p:spTgt spid="127"/>
                                        </p:tgtEl>
                                      </p:cBhvr>
                                    </p:animEffect>
                                  </p:childTnLst>
                                </p:cTn>
                              </p:par>
                              <p:par>
                                <p:cTn id="78" presetID="10" presetClass="entr" presetSubtype="0" fill="hold" nodeType="withEffect">
                                  <p:stCondLst>
                                    <p:cond delay="0"/>
                                  </p:stCondLst>
                                  <p:childTnLst>
                                    <p:set>
                                      <p:cBhvr>
                                        <p:cTn id="79" dur="1" fill="hold">
                                          <p:stCondLst>
                                            <p:cond delay="0"/>
                                          </p:stCondLst>
                                        </p:cTn>
                                        <p:tgtEl>
                                          <p:spTgt spid="130"/>
                                        </p:tgtEl>
                                        <p:attrNameLst>
                                          <p:attrName>style.visibility</p:attrName>
                                        </p:attrNameLst>
                                      </p:cBhvr>
                                      <p:to>
                                        <p:strVal val="visible"/>
                                      </p:to>
                                    </p:set>
                                    <p:animEffect transition="in" filter="fade">
                                      <p:cBhvr>
                                        <p:cTn id="80" dur="500"/>
                                        <p:tgtEl>
                                          <p:spTgt spid="1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4.58333E-6 2.22222E-6 L 0.07994 0.00578 " pathEditMode="relative" rAng="0" ptsTypes="AA">
                                      <p:cBhvr>
                                        <p:cTn id="87" dur="2000" fill="hold"/>
                                        <p:tgtEl>
                                          <p:spTgt spid="127"/>
                                        </p:tgtEl>
                                        <p:attrNameLst>
                                          <p:attrName>ppt_x</p:attrName>
                                          <p:attrName>ppt_y</p:attrName>
                                        </p:attrNameLst>
                                      </p:cBhvr>
                                      <p:rCtr x="3997" y="278"/>
                                    </p:animMotion>
                                  </p:childTnLst>
                                </p:cTn>
                              </p:par>
                              <p:par>
                                <p:cTn id="88" presetID="42" presetClass="path" presetSubtype="0" accel="50000" decel="50000" fill="hold" nodeType="withEffect">
                                  <p:stCondLst>
                                    <p:cond delay="0"/>
                                  </p:stCondLst>
                                  <p:childTnLst>
                                    <p:animMotion origin="layout" path="M -0.00326 3.7037E-6 L 0.08112 0.00277 " pathEditMode="relative" rAng="0" ptsTypes="AA">
                                      <p:cBhvr>
                                        <p:cTn id="89" dur="2000" fill="hold"/>
                                        <p:tgtEl>
                                          <p:spTgt spid="130"/>
                                        </p:tgtEl>
                                        <p:attrNameLst>
                                          <p:attrName>ppt_x</p:attrName>
                                          <p:attrName>ppt_y</p:attrName>
                                        </p:attrNameLst>
                                      </p:cBhvr>
                                      <p:rCtr x="4219" y="139"/>
                                    </p:animMotion>
                                  </p:childTnLst>
                                </p:cTn>
                              </p:par>
                              <p:par>
                                <p:cTn id="90" presetID="42" presetClass="path" presetSubtype="0" accel="50000" decel="50000" fill="hold" grpId="1" nodeType="withEffect">
                                  <p:stCondLst>
                                    <p:cond delay="0"/>
                                  </p:stCondLst>
                                  <p:childTnLst>
                                    <p:animMotion origin="layout" path="M -3.125E-6 -4.81481E-6 L 0.06797 -0.00601 " pathEditMode="relative" rAng="0" ptsTypes="AA">
                                      <p:cBhvr>
                                        <p:cTn id="91" dur="2000" fill="hold"/>
                                        <p:tgtEl>
                                          <p:spTgt spid="134"/>
                                        </p:tgtEl>
                                        <p:attrNameLst>
                                          <p:attrName>ppt_x</p:attrName>
                                          <p:attrName>ppt_y</p:attrName>
                                        </p:attrNameLst>
                                      </p:cBhvr>
                                      <p:rCtr x="3398" y="-301"/>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35"/>
                                        </p:tgtEl>
                                        <p:attrNameLst>
                                          <p:attrName>style.visibility</p:attrName>
                                        </p:attrNameLst>
                                      </p:cBhvr>
                                      <p:to>
                                        <p:strVal val="visible"/>
                                      </p:to>
                                    </p:set>
                                    <p:animEffect transition="in" filter="fade">
                                      <p:cBhvr>
                                        <p:cTn id="9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3" grpId="1"/>
      <p:bldP spid="134" grpId="0"/>
      <p:bldP spid="134"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26732-4A7B-451B-9751-C1752AEFA288}"/>
              </a:ext>
            </a:extLst>
          </p:cNvPr>
          <p:cNvSpPr>
            <a:spLocks noGrp="1"/>
          </p:cNvSpPr>
          <p:nvPr>
            <p:ph type="title"/>
          </p:nvPr>
        </p:nvSpPr>
        <p:spPr>
          <a:xfrm>
            <a:off x="638882" y="639193"/>
            <a:ext cx="3762310" cy="3573516"/>
          </a:xfrm>
        </p:spPr>
        <p:txBody>
          <a:bodyPr vert="horz" lIns="91440" tIns="45720" rIns="91440" bIns="45720" rtlCol="0" anchor="b">
            <a:normAutofit/>
          </a:bodyPr>
          <a:lstStyle/>
          <a:p>
            <a:r>
              <a:rPr lang="en-US" sz="5600" kern="1200">
                <a:solidFill>
                  <a:schemeClr val="tx1"/>
                </a:solidFill>
                <a:latin typeface="+mj-lt"/>
                <a:ea typeface="+mj-ea"/>
                <a:cs typeface="+mj-cs"/>
              </a:rPr>
              <a:t>Fine-tuning Vs. Pretraining</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able&#10;&#10;Description automatically generated">
            <a:extLst>
              <a:ext uri="{FF2B5EF4-FFF2-40B4-BE49-F238E27FC236}">
                <a16:creationId xmlns:a16="http://schemas.microsoft.com/office/drawing/2014/main" id="{17B22FCF-41FD-9FDC-617D-6D341AE601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6074" y="640080"/>
            <a:ext cx="6171060"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672020"/>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AB80D144-3739-A8C3-6025-3A4A10DFD8AE}"/>
              </a:ext>
            </a:extLst>
          </p:cNvPr>
          <p:cNvSpPr>
            <a:spLocks noGrp="1"/>
          </p:cNvSpPr>
          <p:nvPr>
            <p:ph type="title"/>
          </p:nvPr>
        </p:nvSpPr>
        <p:spPr>
          <a:xfrm>
            <a:off x="838200" y="365125"/>
            <a:ext cx="10515600" cy="1325563"/>
          </a:xfrm>
        </p:spPr>
        <p:txBody>
          <a:bodyPr>
            <a:normAutofit/>
          </a:bodyPr>
          <a:lstStyle/>
          <a:p>
            <a:r>
              <a:rPr lang="en-US" sz="5400">
                <a:ea typeface="Calibri Light"/>
                <a:cs typeface="Times New Roman"/>
              </a:rPr>
              <a:t>VGG16</a:t>
            </a:r>
            <a:endParaRPr lang="ar-EG" sz="5400">
              <a:ea typeface="Calibri Light"/>
              <a:cs typeface="Times New Roman"/>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A2B57427-1EC4-1572-193A-F9F013F27388}"/>
              </a:ext>
            </a:extLst>
          </p:cNvPr>
          <p:cNvSpPr>
            <a:spLocks noGrp="1"/>
          </p:cNvSpPr>
          <p:nvPr>
            <p:ph idx="1"/>
          </p:nvPr>
        </p:nvSpPr>
        <p:spPr>
          <a:xfrm>
            <a:off x="838199" y="1929384"/>
            <a:ext cx="4950103" cy="4286872"/>
          </a:xfrm>
        </p:spPr>
        <p:txBody>
          <a:bodyPr vert="horz" lIns="91440" tIns="45720" rIns="91440" bIns="45720" rtlCol="0" anchor="ctr">
            <a:normAutofit fontScale="85000" lnSpcReduction="20000"/>
          </a:bodyPr>
          <a:lstStyle/>
          <a:p>
            <a:pPr marL="0" indent="0">
              <a:lnSpc>
                <a:spcPct val="90000"/>
              </a:lnSpc>
              <a:buNone/>
            </a:pPr>
            <a:r>
              <a:rPr lang="en-US" sz="3400"/>
              <a:t>535MB size.</a:t>
            </a:r>
            <a:endParaRPr lang="en-US" sz="3400">
              <a:solidFill>
                <a:schemeClr val="tx1"/>
              </a:solidFill>
              <a:ea typeface="Calibri"/>
              <a:cs typeface="Calibri"/>
            </a:endParaRPr>
          </a:p>
          <a:p>
            <a:pPr marL="0" indent="0">
              <a:lnSpc>
                <a:spcPct val="90000"/>
              </a:lnSpc>
              <a:buNone/>
            </a:pPr>
            <a:r>
              <a:rPr lang="en-US" sz="3400"/>
              <a:t>138 Mil params.</a:t>
            </a:r>
            <a:endParaRPr lang="en-US" sz="3400">
              <a:cs typeface="Calibri"/>
            </a:endParaRPr>
          </a:p>
          <a:p>
            <a:pPr marL="0" indent="0">
              <a:lnSpc>
                <a:spcPct val="90000"/>
              </a:lnSpc>
              <a:buNone/>
            </a:pPr>
            <a:endParaRPr lang="en-US" sz="1300">
              <a:solidFill>
                <a:schemeClr val="tx1"/>
              </a:solidFill>
            </a:endParaRPr>
          </a:p>
          <a:p>
            <a:pPr>
              <a:lnSpc>
                <a:spcPct val="90000"/>
              </a:lnSpc>
              <a:buFont typeface="Arial" panose="020B0604020202020204" pitchFamily="34" charset="0"/>
              <a:buChar char="•"/>
            </a:pPr>
            <a:r>
              <a:rPr lang="en-US" sz="3400"/>
              <a:t>13x Convolution Layers.</a:t>
            </a:r>
            <a:endParaRPr lang="en-US" sz="3400">
              <a:solidFill>
                <a:schemeClr val="tx1"/>
              </a:solidFill>
              <a:ea typeface="Calibri"/>
              <a:cs typeface="Calibri"/>
            </a:endParaRPr>
          </a:p>
          <a:p>
            <a:pPr>
              <a:lnSpc>
                <a:spcPct val="90000"/>
              </a:lnSpc>
              <a:buFont typeface="Arial" panose="020B0604020202020204" pitchFamily="34" charset="0"/>
              <a:buChar char="•"/>
            </a:pPr>
            <a:r>
              <a:rPr lang="en-US" sz="3400"/>
              <a:t>5x Pooling Layers.</a:t>
            </a:r>
            <a:endParaRPr lang="en-US" sz="3400">
              <a:solidFill>
                <a:schemeClr val="tx1"/>
              </a:solidFill>
              <a:ea typeface="Calibri"/>
              <a:cs typeface="Calibri"/>
            </a:endParaRPr>
          </a:p>
          <a:p>
            <a:pPr>
              <a:lnSpc>
                <a:spcPct val="90000"/>
              </a:lnSpc>
              <a:buFont typeface="Arial" panose="020B0604020202020204" pitchFamily="34" charset="0"/>
              <a:buChar char="•"/>
            </a:pPr>
            <a:r>
              <a:rPr lang="en-US" sz="3400"/>
              <a:t>3x Dense Layers.</a:t>
            </a:r>
            <a:endParaRPr lang="en-US" sz="3400">
              <a:solidFill>
                <a:schemeClr val="tx1"/>
              </a:solidFill>
              <a:ea typeface="Calibri"/>
              <a:cs typeface="Calibri"/>
            </a:endParaRPr>
          </a:p>
          <a:p>
            <a:pPr marL="0" indent="0">
              <a:lnSpc>
                <a:spcPct val="90000"/>
              </a:lnSpc>
              <a:buNone/>
            </a:pPr>
            <a:endParaRPr lang="en-US" sz="1300">
              <a:solidFill>
                <a:schemeClr val="tx1"/>
              </a:solidFill>
            </a:endParaRPr>
          </a:p>
          <a:p>
            <a:pPr marL="0">
              <a:lnSpc>
                <a:spcPct val="90000"/>
              </a:lnSpc>
              <a:buFont typeface="Arial" panose="020B0604020202020204" pitchFamily="34" charset="0"/>
              <a:buChar char="•"/>
            </a:pPr>
            <a:r>
              <a:rPr lang="en-US" sz="3400" b="1"/>
              <a:t>Input:</a:t>
            </a:r>
            <a:r>
              <a:rPr lang="en-US" sz="3400"/>
              <a:t> Image (224x224x3)</a:t>
            </a:r>
            <a:endParaRPr lang="en-US" sz="3400">
              <a:ea typeface="Calibri"/>
              <a:cs typeface="Calibri"/>
            </a:endParaRPr>
          </a:p>
          <a:p>
            <a:pPr marL="0">
              <a:lnSpc>
                <a:spcPct val="90000"/>
              </a:lnSpc>
              <a:buFont typeface="Arial" panose="020B0604020202020204" pitchFamily="34" charset="0"/>
              <a:buChar char="•"/>
            </a:pPr>
            <a:r>
              <a:rPr lang="en-US" sz="3400" b="1"/>
              <a:t>Hidden Layers:</a:t>
            </a:r>
            <a:r>
              <a:rPr lang="en-US" sz="3400"/>
              <a:t> </a:t>
            </a:r>
            <a:r>
              <a:rPr lang="en-US" sz="3400" err="1"/>
              <a:t>ReLU</a:t>
            </a:r>
            <a:endParaRPr lang="en-US" sz="3400">
              <a:ea typeface="Calibri"/>
              <a:cs typeface="Calibri"/>
            </a:endParaRPr>
          </a:p>
          <a:p>
            <a:pPr marL="0">
              <a:lnSpc>
                <a:spcPct val="90000"/>
              </a:lnSpc>
              <a:buFont typeface="Arial" panose="020B0604020202020204" pitchFamily="34" charset="0"/>
              <a:buChar char="•"/>
            </a:pPr>
            <a:r>
              <a:rPr lang="en-US" sz="3400" b="1"/>
              <a:t>Output:</a:t>
            </a:r>
            <a:r>
              <a:rPr lang="en-US" sz="3400"/>
              <a:t> </a:t>
            </a:r>
            <a:r>
              <a:rPr lang="en-US" sz="3400" err="1"/>
              <a:t>Softmax</a:t>
            </a:r>
            <a:r>
              <a:rPr lang="en-US" sz="3400"/>
              <a:t>  (1000 </a:t>
            </a:r>
            <a:r>
              <a:rPr lang="en-US" sz="3400" err="1"/>
              <a:t>ch.</a:t>
            </a:r>
            <a:r>
              <a:rPr lang="en-US" sz="3400"/>
              <a:t>)</a:t>
            </a:r>
            <a:endParaRPr lang="en-US" sz="3400">
              <a:ea typeface="Calibri"/>
              <a:cs typeface="Calibri"/>
            </a:endParaRPr>
          </a:p>
        </p:txBody>
      </p:sp>
      <p:pic>
        <p:nvPicPr>
          <p:cNvPr id="6" name="Picture 4">
            <a:extLst>
              <a:ext uri="{FF2B5EF4-FFF2-40B4-BE49-F238E27FC236}">
                <a16:creationId xmlns:a16="http://schemas.microsoft.com/office/drawing/2014/main" id="{C7B22701-7EE7-33DA-9FF5-3910661916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88303" y="2261893"/>
            <a:ext cx="5833634" cy="350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AB80D144-3739-A8C3-6025-3A4A10DFD8AE}"/>
              </a:ext>
            </a:extLst>
          </p:cNvPr>
          <p:cNvSpPr>
            <a:spLocks noGrp="1"/>
          </p:cNvSpPr>
          <p:nvPr>
            <p:ph type="title"/>
          </p:nvPr>
        </p:nvSpPr>
        <p:spPr>
          <a:xfrm>
            <a:off x="838200" y="365125"/>
            <a:ext cx="10515600" cy="1325563"/>
          </a:xfrm>
        </p:spPr>
        <p:txBody>
          <a:bodyPr>
            <a:normAutofit/>
          </a:bodyPr>
          <a:lstStyle/>
          <a:p>
            <a:r>
              <a:rPr lang="en-US" sz="5400" kern="1200">
                <a:solidFill>
                  <a:schemeClr val="tx1"/>
                </a:solidFill>
                <a:latin typeface="+mj-lt"/>
                <a:ea typeface="+mj-ea"/>
                <a:cs typeface="+mj-cs"/>
              </a:rPr>
              <a:t>InceptionV3</a:t>
            </a:r>
            <a:endParaRPr lang="ar-EG" sz="5400">
              <a:ea typeface="Calibri Light"/>
              <a:cs typeface="Times New Roman"/>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A2B57427-1EC4-1572-193A-F9F013F27388}"/>
              </a:ext>
            </a:extLst>
          </p:cNvPr>
          <p:cNvSpPr>
            <a:spLocks noGrp="1"/>
          </p:cNvSpPr>
          <p:nvPr>
            <p:ph idx="1"/>
          </p:nvPr>
        </p:nvSpPr>
        <p:spPr>
          <a:xfrm>
            <a:off x="838199" y="1929384"/>
            <a:ext cx="4950103" cy="4286872"/>
          </a:xfrm>
        </p:spPr>
        <p:txBody>
          <a:bodyPr vert="horz" lIns="91440" tIns="45720" rIns="91440" bIns="45720" rtlCol="0" anchor="ctr">
            <a:normAutofit/>
          </a:bodyPr>
          <a:lstStyle/>
          <a:p>
            <a:pPr marL="0" indent="0">
              <a:lnSpc>
                <a:spcPct val="90000"/>
              </a:lnSpc>
              <a:buNone/>
            </a:pPr>
            <a:r>
              <a:rPr lang="en-US" sz="2600">
                <a:solidFill>
                  <a:schemeClr val="tx1"/>
                </a:solidFill>
              </a:rPr>
              <a:t>89MB size</a:t>
            </a:r>
            <a:endParaRPr lang="en-US" sz="2600">
              <a:solidFill>
                <a:schemeClr val="tx1"/>
              </a:solidFill>
              <a:ea typeface="Calibri"/>
              <a:cs typeface="Calibri"/>
            </a:endParaRPr>
          </a:p>
          <a:p>
            <a:pPr marL="0" indent="0">
              <a:lnSpc>
                <a:spcPct val="90000"/>
              </a:lnSpc>
              <a:buNone/>
            </a:pPr>
            <a:r>
              <a:rPr lang="en-US" sz="2600">
                <a:solidFill>
                  <a:schemeClr val="tx1"/>
                </a:solidFill>
              </a:rPr>
              <a:t>23.9 Mil params</a:t>
            </a:r>
            <a:endParaRPr lang="en-US" sz="2600">
              <a:solidFill>
                <a:schemeClr val="tx1"/>
              </a:solidFill>
              <a:ea typeface="Calibri" panose="020F0502020204030204"/>
              <a:cs typeface="Calibri" panose="020F0502020204030204"/>
            </a:endParaRPr>
          </a:p>
          <a:p>
            <a:pPr marL="0" indent="0">
              <a:lnSpc>
                <a:spcPct val="90000"/>
              </a:lnSpc>
              <a:buNone/>
            </a:pPr>
            <a:r>
              <a:rPr lang="en-US" sz="2600">
                <a:solidFill>
                  <a:schemeClr val="tx1"/>
                </a:solidFill>
              </a:rPr>
              <a:t>48 Layer Depth</a:t>
            </a:r>
            <a:endParaRPr lang="en-US" sz="2600">
              <a:solidFill>
                <a:schemeClr val="tx1"/>
              </a:solidFill>
              <a:ea typeface="Calibri" panose="020F0502020204030204"/>
              <a:cs typeface="Calibri" panose="020F0502020204030204"/>
            </a:endParaRPr>
          </a:p>
          <a:p>
            <a:pPr marL="0" indent="0">
              <a:lnSpc>
                <a:spcPct val="90000"/>
              </a:lnSpc>
              <a:buNone/>
            </a:pPr>
            <a:endParaRPr lang="en-US" sz="1050">
              <a:solidFill>
                <a:schemeClr val="tx1"/>
              </a:solidFill>
            </a:endParaRPr>
          </a:p>
          <a:p>
            <a:pPr marL="0" indent="0">
              <a:lnSpc>
                <a:spcPct val="90000"/>
              </a:lnSpc>
              <a:buNone/>
            </a:pPr>
            <a:r>
              <a:rPr lang="en-US" b="1">
                <a:solidFill>
                  <a:schemeClr val="tx1"/>
                </a:solidFill>
              </a:rPr>
              <a:t>Improvements:</a:t>
            </a:r>
            <a:r>
              <a:rPr lang="en-US" sz="2400" b="1">
                <a:solidFill>
                  <a:schemeClr val="tx1"/>
                </a:solidFill>
              </a:rPr>
              <a:t> </a:t>
            </a:r>
            <a:endParaRPr lang="en-US" sz="2400" b="1">
              <a:solidFill>
                <a:schemeClr val="tx1"/>
              </a:solidFill>
              <a:ea typeface="Calibri"/>
              <a:cs typeface="Calibri"/>
            </a:endParaRPr>
          </a:p>
          <a:p>
            <a:pPr>
              <a:lnSpc>
                <a:spcPct val="90000"/>
              </a:lnSpc>
              <a:buFont typeface="Arial" panose="020B0604020202020204" pitchFamily="34" charset="0"/>
              <a:buChar char="•"/>
            </a:pPr>
            <a:r>
              <a:rPr lang="en-US" sz="2600" b="0" i="0">
                <a:solidFill>
                  <a:schemeClr val="tx1"/>
                </a:solidFill>
                <a:effectLst/>
              </a:rPr>
              <a:t>Introduction of Batch Normalization</a:t>
            </a:r>
            <a:endParaRPr lang="en-US" sz="2600" b="0" i="0">
              <a:solidFill>
                <a:schemeClr val="tx1"/>
              </a:solidFill>
              <a:effectLst/>
              <a:ea typeface="Calibri"/>
              <a:cs typeface="Calibri"/>
            </a:endParaRPr>
          </a:p>
          <a:p>
            <a:pPr>
              <a:lnSpc>
                <a:spcPct val="90000"/>
              </a:lnSpc>
              <a:buFont typeface="Arial" panose="020B0604020202020204" pitchFamily="34" charset="0"/>
              <a:buChar char="•"/>
            </a:pPr>
            <a:r>
              <a:rPr lang="en-US" sz="2600" b="0" i="0">
                <a:solidFill>
                  <a:schemeClr val="tx1"/>
                </a:solidFill>
                <a:effectLst/>
              </a:rPr>
              <a:t>More factorization</a:t>
            </a:r>
            <a:endParaRPr lang="en-US" sz="2600" b="0" i="0">
              <a:solidFill>
                <a:schemeClr val="tx1"/>
              </a:solidFill>
              <a:effectLst/>
              <a:ea typeface="Calibri"/>
              <a:cs typeface="Calibri"/>
            </a:endParaRPr>
          </a:p>
          <a:p>
            <a:pPr>
              <a:lnSpc>
                <a:spcPct val="90000"/>
              </a:lnSpc>
              <a:buFont typeface="Arial" panose="020B0604020202020204" pitchFamily="34" charset="0"/>
              <a:buChar char="•"/>
            </a:pPr>
            <a:r>
              <a:rPr lang="en-US" sz="2600" b="0" i="0">
                <a:solidFill>
                  <a:schemeClr val="tx1"/>
                </a:solidFill>
                <a:effectLst/>
              </a:rPr>
              <a:t>Auxiliary Classifiers</a:t>
            </a:r>
            <a:endParaRPr lang="en-US" sz="2600">
              <a:solidFill>
                <a:schemeClr val="tx1"/>
              </a:solidFill>
              <a:ea typeface="Calibri"/>
              <a:cs typeface="Calibri"/>
            </a:endParaRPr>
          </a:p>
        </p:txBody>
      </p:sp>
      <p:pic>
        <p:nvPicPr>
          <p:cNvPr id="1026" name="Picture 2" descr="Inception Network | Implementation Of GoogleNet In Keras">
            <a:extLst>
              <a:ext uri="{FF2B5EF4-FFF2-40B4-BE49-F238E27FC236}">
                <a16:creationId xmlns:a16="http://schemas.microsoft.com/office/drawing/2014/main" id="{6FEA25E6-8402-4ED2-936A-FF2E70D74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086" y="2513914"/>
            <a:ext cx="6862878" cy="370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7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352426" y="1971181"/>
            <a:ext cx="3700743" cy="2045553"/>
          </a:xfrm>
        </p:spPr>
        <p:txBody>
          <a:bodyPr anchor="b">
            <a:normAutofit/>
          </a:bodyPr>
          <a:lstStyle/>
          <a:p>
            <a:r>
              <a:rPr lang="en-US" sz="4500">
                <a:latin typeface="Playfair Display"/>
                <a:cs typeface="Calibri Light"/>
              </a:rPr>
              <a:t>Experimental results </a:t>
            </a:r>
            <a:endParaRPr lang="en-US" sz="4500">
              <a:latin typeface="Playfair Display" pitchFamily="2" charset="0"/>
              <a:cs typeface="Calibri Light"/>
            </a:endParaRP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359378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8D2AE-A575-196C-A3B7-AFEE9FF7E98B}"/>
              </a:ext>
            </a:extLst>
          </p:cNvPr>
          <p:cNvSpPr>
            <a:spLocks noGrp="1"/>
          </p:cNvSpPr>
          <p:nvPr>
            <p:ph type="title"/>
          </p:nvPr>
        </p:nvSpPr>
        <p:spPr>
          <a:xfrm>
            <a:off x="635000" y="640823"/>
            <a:ext cx="3418659" cy="5583148"/>
          </a:xfrm>
        </p:spPr>
        <p:txBody>
          <a:bodyPr anchor="ctr">
            <a:normAutofit/>
          </a:bodyPr>
          <a:lstStyle/>
          <a:p>
            <a:r>
              <a:rPr lang="en-US" sz="5400" b="1">
                <a:cs typeface="Calibri Light"/>
              </a:rPr>
              <a:t>   </a:t>
            </a:r>
            <a:r>
              <a:rPr lang="en-US" sz="5400">
                <a:cs typeface="Calibri Light"/>
              </a:rPr>
              <a:t>Outline </a:t>
            </a:r>
          </a:p>
        </p:txBody>
      </p:sp>
      <p:sp>
        <p:nvSpPr>
          <p:cNvPr id="2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847C7558-0B31-43DA-1872-4EB47B4A371D}"/>
              </a:ext>
            </a:extLst>
          </p:cNvPr>
          <p:cNvGraphicFramePr>
            <a:graphicFrameLocks noGrp="1"/>
          </p:cNvGraphicFramePr>
          <p:nvPr>
            <p:ph idx="1"/>
            <p:extLst>
              <p:ext uri="{D42A27DB-BD31-4B8C-83A1-F6EECF244321}">
                <p14:modId xmlns:p14="http://schemas.microsoft.com/office/powerpoint/2010/main" val="30539473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254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320675" y="640823"/>
            <a:ext cx="3885384" cy="5583148"/>
          </a:xfrm>
        </p:spPr>
        <p:txBody>
          <a:bodyPr anchor="ctr">
            <a:normAutofit/>
          </a:bodyPr>
          <a:lstStyle/>
          <a:p>
            <a:r>
              <a:rPr lang="en-US" sz="4700">
                <a:cs typeface="Calibri Light"/>
              </a:rPr>
              <a:t>Experimental      Results </a:t>
            </a:r>
            <a:endParaRPr lang="en-US" sz="4700"/>
          </a:p>
        </p:txBody>
      </p:sp>
      <p:sp>
        <p:nvSpPr>
          <p:cNvPr id="3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B757C577-661C-28E4-E990-99DF2966C5C4}"/>
              </a:ext>
            </a:extLst>
          </p:cNvPr>
          <p:cNvGraphicFramePr>
            <a:graphicFrameLocks noGrp="1"/>
          </p:cNvGraphicFramePr>
          <p:nvPr>
            <p:ph idx="1"/>
            <p:extLst>
              <p:ext uri="{D42A27DB-BD31-4B8C-83A1-F6EECF244321}">
                <p14:modId xmlns:p14="http://schemas.microsoft.com/office/powerpoint/2010/main" val="261590914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353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352426" y="1971181"/>
            <a:ext cx="3766728" cy="2045553"/>
          </a:xfrm>
        </p:spPr>
        <p:txBody>
          <a:bodyPr anchor="b">
            <a:normAutofit/>
          </a:bodyPr>
          <a:lstStyle/>
          <a:p>
            <a:r>
              <a:rPr lang="en-US" sz="4500">
                <a:latin typeface="Playfair Display"/>
                <a:cs typeface="Calibri Light"/>
              </a:rPr>
              <a:t>Mammogram </a:t>
            </a: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18925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10CEF-8D70-3660-74E4-B4E9FE65A63C}"/>
              </a:ext>
            </a:extLst>
          </p:cNvPr>
          <p:cNvSpPr>
            <a:spLocks noGrp="1"/>
          </p:cNvSpPr>
          <p:nvPr>
            <p:ph type="title"/>
          </p:nvPr>
        </p:nvSpPr>
        <p:spPr>
          <a:xfrm>
            <a:off x="838200" y="365125"/>
            <a:ext cx="10515600" cy="1325563"/>
          </a:xfrm>
        </p:spPr>
        <p:txBody>
          <a:bodyPr>
            <a:normAutofit/>
          </a:bodyPr>
          <a:lstStyle/>
          <a:p>
            <a:r>
              <a:rPr lang="en-US" sz="5400"/>
              <a:t>Mammogram Datasets</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C39EA-E0EA-677B-29B9-E5C5CBCA8DB1}"/>
              </a:ext>
            </a:extLst>
          </p:cNvPr>
          <p:cNvSpPr>
            <a:spLocks noGrp="1"/>
          </p:cNvSpPr>
          <p:nvPr>
            <p:ph idx="1"/>
          </p:nvPr>
        </p:nvSpPr>
        <p:spPr>
          <a:xfrm>
            <a:off x="838200" y="1929384"/>
            <a:ext cx="11119448" cy="3260151"/>
          </a:xfrm>
        </p:spPr>
        <p:txBody>
          <a:bodyPr vert="horz" lIns="91440" tIns="45720" rIns="91440" bIns="45720" rtlCol="0" anchor="ctr">
            <a:normAutofit/>
          </a:bodyPr>
          <a:lstStyle/>
          <a:p>
            <a:pPr algn="just">
              <a:lnSpc>
                <a:spcPct val="110000"/>
              </a:lnSpc>
            </a:pPr>
            <a:r>
              <a:rPr lang="en-US" sz="2600">
                <a:latin typeface="Calibri Light"/>
                <a:cs typeface="Angsana New"/>
              </a:rPr>
              <a:t>MIAS (Mammographic Image Analysis Society).</a:t>
            </a:r>
            <a:endParaRPr lang="en-US" sz="2600">
              <a:latin typeface="Calibri Light"/>
              <a:cs typeface="Calibri"/>
            </a:endParaRPr>
          </a:p>
          <a:p>
            <a:pPr algn="just">
              <a:lnSpc>
                <a:spcPct val="110000"/>
              </a:lnSpc>
            </a:pPr>
            <a:r>
              <a:rPr lang="en-US" sz="2600" b="1">
                <a:latin typeface="Calibri Light"/>
                <a:cs typeface="Angsana New"/>
              </a:rPr>
              <a:t>(DDSM) The Digital Database for Screening Mammography.</a:t>
            </a:r>
          </a:p>
          <a:p>
            <a:pPr algn="just">
              <a:lnSpc>
                <a:spcPct val="110000"/>
              </a:lnSpc>
            </a:pPr>
            <a:r>
              <a:rPr lang="en-US" sz="2600">
                <a:latin typeface="Calibri Light"/>
                <a:cs typeface="Angsana New"/>
              </a:rPr>
              <a:t>CBIS-DDSM (Curated Breast Imaging ).</a:t>
            </a:r>
          </a:p>
          <a:p>
            <a:pPr algn="just">
              <a:lnSpc>
                <a:spcPct val="110000"/>
              </a:lnSpc>
            </a:pPr>
            <a:r>
              <a:rPr lang="en-US" sz="2600" err="1">
                <a:latin typeface="Calibri Light"/>
                <a:cs typeface="Angsana New"/>
              </a:rPr>
              <a:t>INbreast</a:t>
            </a:r>
            <a:r>
              <a:rPr lang="en-US" sz="2600">
                <a:latin typeface="Calibri Light"/>
                <a:cs typeface="Angsana New"/>
              </a:rPr>
              <a:t> database.</a:t>
            </a:r>
          </a:p>
          <a:p>
            <a:pPr algn="just">
              <a:lnSpc>
                <a:spcPct val="110000"/>
              </a:lnSpc>
            </a:pPr>
            <a:r>
              <a:rPr lang="en-US" sz="2600">
                <a:latin typeface="Calibri Light"/>
                <a:cs typeface="Angsana New"/>
              </a:rPr>
              <a:t>King Abdulaziz University Mammogram Dataset.</a:t>
            </a:r>
            <a:endParaRPr lang="en-US"/>
          </a:p>
        </p:txBody>
      </p:sp>
    </p:spTree>
    <p:extLst>
      <p:ext uri="{BB962C8B-B14F-4D97-AF65-F5344CB8AC3E}">
        <p14:creationId xmlns:p14="http://schemas.microsoft.com/office/powerpoint/2010/main" val="3148813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10CEF-8D70-3660-74E4-B4E9FE65A63C}"/>
              </a:ext>
            </a:extLst>
          </p:cNvPr>
          <p:cNvSpPr>
            <a:spLocks noGrp="1"/>
          </p:cNvSpPr>
          <p:nvPr>
            <p:ph type="title"/>
          </p:nvPr>
        </p:nvSpPr>
        <p:spPr>
          <a:xfrm>
            <a:off x="838200" y="365125"/>
            <a:ext cx="10515600" cy="1325563"/>
          </a:xfrm>
        </p:spPr>
        <p:txBody>
          <a:bodyPr>
            <a:normAutofit/>
          </a:bodyPr>
          <a:lstStyle/>
          <a:p>
            <a:r>
              <a:rPr lang="en-US" sz="5400">
                <a:ea typeface="+mj-lt"/>
                <a:cs typeface="+mj-lt"/>
              </a:rPr>
              <a:t>DDSM Dataset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C39EA-E0EA-677B-29B9-E5C5CBCA8DB1}"/>
              </a:ext>
            </a:extLst>
          </p:cNvPr>
          <p:cNvSpPr>
            <a:spLocks noGrp="1"/>
          </p:cNvSpPr>
          <p:nvPr>
            <p:ph idx="1"/>
          </p:nvPr>
        </p:nvSpPr>
        <p:spPr>
          <a:xfrm>
            <a:off x="838200" y="1929384"/>
            <a:ext cx="7588490" cy="4387052"/>
          </a:xfrm>
        </p:spPr>
        <p:txBody>
          <a:bodyPr vert="horz" lIns="91440" tIns="45720" rIns="91440" bIns="45720" rtlCol="0" anchor="ctr">
            <a:normAutofit/>
          </a:bodyPr>
          <a:lstStyle/>
          <a:p>
            <a:pPr>
              <a:buFont typeface="Arial,Sans-Serif" panose="020B0604020202020204" pitchFamily="34" charset="0"/>
            </a:pPr>
            <a:r>
              <a:rPr lang="en-US" sz="2600" b="1">
                <a:latin typeface="Calibri Light"/>
                <a:ea typeface="Calibri Light"/>
                <a:cs typeface="Calibri"/>
              </a:rPr>
              <a:t>DDSM </a:t>
            </a:r>
            <a:r>
              <a:rPr lang="en-US" sz="2600">
                <a:latin typeface="Calibri Light"/>
                <a:ea typeface="Calibri Light"/>
                <a:cs typeface="Calibri"/>
              </a:rPr>
              <a:t>(Digital Database of Screening Mammography)</a:t>
            </a:r>
            <a:endParaRPr lang="en-US" sz="2600">
              <a:latin typeface="Calibri Light"/>
              <a:cs typeface="Calibri Light"/>
            </a:endParaRPr>
          </a:p>
          <a:p>
            <a:pPr>
              <a:buFont typeface="Arial,Sans-Serif" panose="020B0604020202020204" pitchFamily="34" charset="0"/>
            </a:pPr>
            <a:r>
              <a:rPr lang="en-US" sz="2600">
                <a:latin typeface="Calibri Light"/>
                <a:ea typeface="Calibri Light"/>
                <a:cs typeface="Calibri"/>
              </a:rPr>
              <a:t>The DDSM is a data base of 2,620 scanned film mammography studies. </a:t>
            </a:r>
            <a:endParaRPr lang="en-US" sz="2600">
              <a:latin typeface="Calibri Light"/>
              <a:ea typeface="+mn-lt"/>
              <a:cs typeface="+mn-lt"/>
            </a:endParaRPr>
          </a:p>
          <a:p>
            <a:pPr>
              <a:buFont typeface="Arial,Sans-Serif" panose="020B0604020202020204" pitchFamily="34" charset="0"/>
            </a:pPr>
            <a:r>
              <a:rPr lang="en-US" sz="2600">
                <a:latin typeface="Calibri Light"/>
                <a:ea typeface="Calibri Light"/>
                <a:cs typeface="Calibri"/>
              </a:rPr>
              <a:t>Contains normal, benign, and malignant cases with verified pathology information.</a:t>
            </a:r>
            <a:endParaRPr lang="en-US" sz="2600">
              <a:latin typeface="Calibri Light"/>
              <a:ea typeface="+mn-lt"/>
              <a:cs typeface="+mn-lt"/>
            </a:endParaRPr>
          </a:p>
          <a:p>
            <a:pPr>
              <a:buFont typeface="Arial,Sans-Serif" panose="020B0604020202020204" pitchFamily="34" charset="0"/>
            </a:pPr>
            <a:r>
              <a:rPr lang="en-US" sz="2600">
                <a:latin typeface="Calibri Light"/>
                <a:ea typeface="Calibri Light"/>
                <a:cs typeface="Calibri"/>
              </a:rPr>
              <a:t>For each case, four images would be found which are </a:t>
            </a:r>
            <a:r>
              <a:rPr lang="en-US" sz="2600" b="1">
                <a:latin typeface="Calibri Light"/>
                <a:ea typeface="Calibri Light"/>
                <a:cs typeface="Calibri"/>
              </a:rPr>
              <a:t>MLO</a:t>
            </a:r>
            <a:r>
              <a:rPr lang="en-US" sz="2600">
                <a:latin typeface="Calibri Light"/>
                <a:ea typeface="Calibri Light"/>
                <a:cs typeface="Calibri"/>
              </a:rPr>
              <a:t> and </a:t>
            </a:r>
            <a:r>
              <a:rPr lang="en-US" sz="2600" b="1">
                <a:latin typeface="Calibri Light"/>
                <a:ea typeface="Calibri Light"/>
                <a:cs typeface="Calibri"/>
              </a:rPr>
              <a:t>CC</a:t>
            </a:r>
            <a:r>
              <a:rPr lang="en-US" sz="2600">
                <a:latin typeface="Calibri Light"/>
                <a:ea typeface="Calibri Light"/>
                <a:cs typeface="Calibri"/>
              </a:rPr>
              <a:t> views for each breast.</a:t>
            </a:r>
            <a:endParaRPr lang="en-US" sz="2600">
              <a:latin typeface="Calibri Light"/>
              <a:ea typeface="+mn-lt"/>
              <a:cs typeface="+mn-lt"/>
            </a:endParaRPr>
          </a:p>
          <a:p>
            <a:pPr>
              <a:buFont typeface="Arial,Sans-Serif" panose="020B0604020202020204" pitchFamily="34" charset="0"/>
            </a:pPr>
            <a:r>
              <a:rPr lang="en-US" sz="2600">
                <a:latin typeface="Calibri Light"/>
                <a:ea typeface="Calibri Light"/>
                <a:cs typeface="Calibri"/>
              </a:rPr>
              <a:t>Consists of 10420 images in jpg format divided into 3984 benign, 3656 cancer and 2780 normal.</a:t>
            </a:r>
            <a:endParaRPr lang="en-US" sz="2600">
              <a:latin typeface="Calibri Light"/>
              <a:ea typeface="+mn-lt"/>
              <a:cs typeface="+mn-lt"/>
            </a:endParaRPr>
          </a:p>
        </p:txBody>
      </p:sp>
      <p:pic>
        <p:nvPicPr>
          <p:cNvPr id="5" name="Content Placeholder 3" descr="A picture containing application&#10;&#10;Description automatically generated">
            <a:extLst>
              <a:ext uri="{FF2B5EF4-FFF2-40B4-BE49-F238E27FC236}">
                <a16:creationId xmlns:a16="http://schemas.microsoft.com/office/drawing/2014/main" id="{6E20B85B-8CA9-6032-BE52-9363F8C47FD3}"/>
              </a:ext>
            </a:extLst>
          </p:cNvPr>
          <p:cNvPicPr>
            <a:picLocks noChangeAspect="1"/>
          </p:cNvPicPr>
          <p:nvPr/>
        </p:nvPicPr>
        <p:blipFill rotWithShape="1">
          <a:blip r:embed="rId2">
            <a:extLst>
              <a:ext uri="{28A0092B-C50C-407E-A947-70E740481C1C}">
                <a14:useLocalDpi xmlns:a14="http://schemas.microsoft.com/office/drawing/2010/main" val="0"/>
              </a:ext>
            </a:extLst>
          </a:blip>
          <a:srcRect l="14981" r="11624" b="-1"/>
          <a:stretch/>
        </p:blipFill>
        <p:spPr>
          <a:xfrm>
            <a:off x="9127016" y="4418226"/>
            <a:ext cx="2335722" cy="2292335"/>
          </a:xfrm>
          <a:prstGeom prst="rect">
            <a:avLst/>
          </a:prstGeom>
        </p:spPr>
      </p:pic>
      <p:pic>
        <p:nvPicPr>
          <p:cNvPr id="7" name="Picture 6" descr="Chart, pie chart&#10;&#10;Description automatically generated">
            <a:extLst>
              <a:ext uri="{FF2B5EF4-FFF2-40B4-BE49-F238E27FC236}">
                <a16:creationId xmlns:a16="http://schemas.microsoft.com/office/drawing/2014/main" id="{4674007B-7102-D3CF-4A4B-2AF6D864CF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558893" y="2063722"/>
            <a:ext cx="3400018" cy="2342076"/>
          </a:xfrm>
          <a:prstGeom prst="rect">
            <a:avLst/>
          </a:prstGeom>
        </p:spPr>
      </p:pic>
    </p:spTree>
    <p:extLst>
      <p:ext uri="{BB962C8B-B14F-4D97-AF65-F5344CB8AC3E}">
        <p14:creationId xmlns:p14="http://schemas.microsoft.com/office/powerpoint/2010/main" val="1333399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0D144-3739-A8C3-6025-3A4A10DFD8AE}"/>
              </a:ext>
            </a:extLst>
          </p:cNvPr>
          <p:cNvSpPr>
            <a:spLocks noGrp="1"/>
          </p:cNvSpPr>
          <p:nvPr>
            <p:ph type="title"/>
          </p:nvPr>
        </p:nvSpPr>
        <p:spPr>
          <a:xfrm>
            <a:off x="838200" y="365125"/>
            <a:ext cx="10515600" cy="1325563"/>
          </a:xfrm>
        </p:spPr>
        <p:txBody>
          <a:bodyPr>
            <a:normAutofit/>
          </a:bodyPr>
          <a:lstStyle/>
          <a:p>
            <a:r>
              <a:rPr lang="ar-EG" sz="5400">
                <a:latin typeface="Avenir Next LT Pro"/>
                <a:ea typeface="Calibri Light"/>
                <a:cs typeface="Calibri Light"/>
              </a:rPr>
              <a:t>DDSM</a:t>
            </a:r>
            <a:r>
              <a:rPr lang="ar-EG" sz="5400">
                <a:ea typeface="Calibri Light"/>
                <a:cs typeface="Times New Roman"/>
              </a:rPr>
              <a:t> </a:t>
            </a:r>
            <a:r>
              <a:rPr lang="en-US" sz="5400">
                <a:latin typeface="Avenir Next LT Pro"/>
                <a:ea typeface="Calibri Light"/>
                <a:cs typeface="+mj-lt"/>
              </a:rPr>
              <a:t>Dataset Selection</a:t>
            </a:r>
            <a:endParaRPr lang="ar-EG" sz="5400">
              <a:latin typeface="Avenir Next LT Pro"/>
              <a:ea typeface="Calibri Light"/>
              <a:cs typeface="Times New Roman"/>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57427-1EC4-1572-193A-F9F013F27388}"/>
              </a:ext>
            </a:extLst>
          </p:cNvPr>
          <p:cNvSpPr>
            <a:spLocks noGrp="1"/>
          </p:cNvSpPr>
          <p:nvPr>
            <p:ph idx="1"/>
          </p:nvPr>
        </p:nvSpPr>
        <p:spPr>
          <a:xfrm>
            <a:off x="838200" y="1929384"/>
            <a:ext cx="10515600" cy="4090974"/>
          </a:xfrm>
        </p:spPr>
        <p:txBody>
          <a:bodyPr vert="horz" lIns="91440" tIns="45720" rIns="91440" bIns="45720" rtlCol="0" anchor="ctr">
            <a:normAutofit/>
          </a:bodyPr>
          <a:lstStyle/>
          <a:p>
            <a:pPr lvl="1">
              <a:lnSpc>
                <a:spcPct val="110000"/>
              </a:lnSpc>
              <a:buFont typeface="Arial"/>
              <a:buChar char="•"/>
            </a:pPr>
            <a:r>
              <a:rPr lang="en-US" sz="2600">
                <a:latin typeface="Calibri Light"/>
                <a:cs typeface="Calibri Light"/>
              </a:rPr>
              <a:t>The number of images used  was 1000 image of total images, with a percentage of 50% benign and 50% malignant.</a:t>
            </a:r>
          </a:p>
          <a:p>
            <a:pPr lvl="1">
              <a:lnSpc>
                <a:spcPct val="110000"/>
              </a:lnSpc>
            </a:pPr>
            <a:r>
              <a:rPr lang="en-US" sz="2600">
                <a:latin typeface="Calibri Light"/>
                <a:cs typeface="Calibri Light"/>
              </a:rPr>
              <a:t>the data then was divided into a percentage  of  60%  train, 20% test and 20% validation.</a:t>
            </a:r>
          </a:p>
          <a:p>
            <a:pPr lvl="1">
              <a:lnSpc>
                <a:spcPct val="110000"/>
              </a:lnSpc>
            </a:pPr>
            <a:r>
              <a:rPr lang="en-US" sz="2600">
                <a:latin typeface="Calibri Light"/>
                <a:cs typeface="Calibri Light"/>
              </a:rPr>
              <a:t>the dimensions of images were changed into 224x224, the images were categorized into two class [0, 1] for malignant and [1, 0] for benign.</a:t>
            </a:r>
            <a:endParaRPr lang="ar-EG" sz="2600">
              <a:latin typeface="Calibri Light"/>
              <a:cs typeface="Calibri Light"/>
            </a:endParaRPr>
          </a:p>
        </p:txBody>
      </p:sp>
    </p:spTree>
    <p:extLst>
      <p:ext uri="{BB962C8B-B14F-4D97-AF65-F5344CB8AC3E}">
        <p14:creationId xmlns:p14="http://schemas.microsoft.com/office/powerpoint/2010/main" val="3361064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635000" y="640823"/>
            <a:ext cx="3418659" cy="5583148"/>
          </a:xfrm>
        </p:spPr>
        <p:txBody>
          <a:bodyPr anchor="ctr">
            <a:normAutofit/>
          </a:bodyPr>
          <a:lstStyle/>
          <a:p>
            <a:r>
              <a:rPr lang="en-US" sz="4800">
                <a:cs typeface="Calibri Light"/>
              </a:rPr>
              <a:t>Pretrained Models Used</a:t>
            </a:r>
            <a:endParaRPr lang="en-US" sz="4800">
              <a:ea typeface="+mj-lt"/>
              <a:cs typeface="+mj-lt"/>
            </a:endParaRPr>
          </a:p>
        </p:txBody>
      </p:sp>
      <p:sp>
        <p:nvSpPr>
          <p:cNvPr id="3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E8D12A0B-C02C-93AC-50C3-28258EB5ED81}"/>
              </a:ext>
            </a:extLst>
          </p:cNvPr>
          <p:cNvGraphicFramePr>
            <a:graphicFrameLocks noGrp="1"/>
          </p:cNvGraphicFramePr>
          <p:nvPr>
            <p:ph idx="1"/>
            <p:extLst>
              <p:ext uri="{D42A27DB-BD31-4B8C-83A1-F6EECF244321}">
                <p14:modId xmlns:p14="http://schemas.microsoft.com/office/powerpoint/2010/main" val="282755492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3630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0CE49-97F4-D7BF-940C-E1D2F311CB9E}"/>
              </a:ext>
            </a:extLst>
          </p:cNvPr>
          <p:cNvSpPr>
            <a:spLocks noGrp="1"/>
          </p:cNvSpPr>
          <p:nvPr>
            <p:ph type="title"/>
          </p:nvPr>
        </p:nvSpPr>
        <p:spPr>
          <a:xfrm>
            <a:off x="838200" y="365125"/>
            <a:ext cx="11016915" cy="1315537"/>
          </a:xfrm>
        </p:spPr>
        <p:txBody>
          <a:bodyPr>
            <a:normAutofit/>
          </a:bodyPr>
          <a:lstStyle/>
          <a:p>
            <a:r>
              <a:rPr lang="en-US" sz="5400">
                <a:ea typeface="+mj-lt"/>
                <a:cs typeface="+mj-lt"/>
              </a:rPr>
              <a:t>Hyper-Parameters </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5FE4EC-E1B8-65A5-C68E-45209F3DD102}"/>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b="1" dirty="0">
                <a:ea typeface="+mn-lt"/>
                <a:cs typeface="+mn-lt"/>
              </a:rPr>
              <a:t>Optimizer: </a:t>
            </a:r>
            <a:r>
              <a:rPr lang="en-US" dirty="0">
                <a:ea typeface="+mn-lt"/>
                <a:cs typeface="+mn-lt"/>
              </a:rPr>
              <a:t>Adam.</a:t>
            </a:r>
          </a:p>
          <a:p>
            <a:r>
              <a:rPr lang="en-US" b="1" dirty="0">
                <a:ea typeface="+mn-lt"/>
                <a:cs typeface="+mn-lt"/>
              </a:rPr>
              <a:t>learning rate: </a:t>
            </a:r>
            <a:r>
              <a:rPr lang="en-US" dirty="0">
                <a:ea typeface="+mn-lt"/>
                <a:cs typeface="+mn-lt"/>
              </a:rPr>
              <a:t>1e-5.</a:t>
            </a:r>
          </a:p>
          <a:p>
            <a:r>
              <a:rPr lang="en-US" dirty="0">
                <a:ea typeface="+mn-lt"/>
                <a:cs typeface="+mn-lt"/>
              </a:rPr>
              <a:t> </a:t>
            </a:r>
            <a:r>
              <a:rPr lang="en-US" b="1" dirty="0">
                <a:ea typeface="+mn-lt"/>
                <a:cs typeface="+mn-lt"/>
              </a:rPr>
              <a:t>Epochs: </a:t>
            </a:r>
            <a:r>
              <a:rPr lang="en-US" dirty="0">
                <a:ea typeface="+mn-lt"/>
                <a:cs typeface="+mn-lt"/>
              </a:rPr>
              <a:t>100. </a:t>
            </a:r>
          </a:p>
          <a:p>
            <a:r>
              <a:rPr lang="en-US" b="1" dirty="0">
                <a:ea typeface="+mn-lt"/>
                <a:cs typeface="+mn-lt"/>
              </a:rPr>
              <a:t>Batch size:</a:t>
            </a:r>
            <a:r>
              <a:rPr lang="en-US" dirty="0">
                <a:ea typeface="+mn-lt"/>
                <a:cs typeface="+mn-lt"/>
              </a:rPr>
              <a:t> 32. </a:t>
            </a:r>
          </a:p>
          <a:p>
            <a:r>
              <a:rPr lang="en-US" b="1" dirty="0">
                <a:ea typeface="+mn-lt"/>
                <a:cs typeface="+mn-lt"/>
              </a:rPr>
              <a:t>Early stopping.</a:t>
            </a:r>
            <a:endParaRPr lang="en-US">
              <a:ea typeface="+mn-lt"/>
              <a:cs typeface="+mn-lt"/>
            </a:endParaRPr>
          </a:p>
          <a:p>
            <a:r>
              <a:rPr lang="en-US" b="1" dirty="0" err="1">
                <a:ea typeface="+mn-lt"/>
                <a:cs typeface="+mn-lt"/>
              </a:rPr>
              <a:t>ReduceLROnPlateau</a:t>
            </a:r>
            <a:r>
              <a:rPr lang="en-US" b="1" dirty="0">
                <a:ea typeface="+mn-lt"/>
                <a:cs typeface="+mn-lt"/>
              </a:rPr>
              <a:t>.</a:t>
            </a:r>
            <a:endParaRPr lang="en-US" b="1" dirty="0" err="1">
              <a:ea typeface="Calibri" panose="020F0502020204030204"/>
              <a:cs typeface="Calibri"/>
            </a:endParaRPr>
          </a:p>
        </p:txBody>
      </p:sp>
    </p:spTree>
    <p:extLst>
      <p:ext uri="{BB962C8B-B14F-4D97-AF65-F5344CB8AC3E}">
        <p14:creationId xmlns:p14="http://schemas.microsoft.com/office/powerpoint/2010/main" val="4222156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AA100-FF0F-1877-AE16-1AAB38502052}"/>
              </a:ext>
            </a:extLst>
          </p:cNvPr>
          <p:cNvSpPr>
            <a:spLocks noGrp="1"/>
          </p:cNvSpPr>
          <p:nvPr>
            <p:ph type="title"/>
          </p:nvPr>
        </p:nvSpPr>
        <p:spPr>
          <a:xfrm>
            <a:off x="638881" y="639193"/>
            <a:ext cx="4002787" cy="3573516"/>
          </a:xfrm>
        </p:spPr>
        <p:txBody>
          <a:bodyPr vert="horz" lIns="91440" tIns="45720" rIns="91440" bIns="45720" rtlCol="0" anchor="b">
            <a:normAutofit/>
          </a:bodyPr>
          <a:lstStyle/>
          <a:p>
            <a:r>
              <a:rPr lang="en-US" sz="5400" kern="1200">
                <a:latin typeface="+mj-lt"/>
                <a:ea typeface="+mj-ea"/>
                <a:cs typeface="+mj-cs"/>
              </a:rPr>
              <a:t>Accuracy Curves</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Chart, diagram&#10;&#10;Description automatically generated">
            <a:extLst>
              <a:ext uri="{FF2B5EF4-FFF2-40B4-BE49-F238E27FC236}">
                <a16:creationId xmlns:a16="http://schemas.microsoft.com/office/drawing/2014/main" id="{41B2DE90-A624-F840-B1C1-16980F9562DD}"/>
              </a:ext>
            </a:extLst>
          </p:cNvPr>
          <p:cNvPicPr>
            <a:picLocks noGrp="1" noChangeAspect="1"/>
          </p:cNvPicPr>
          <p:nvPr>
            <p:ph idx="1"/>
          </p:nvPr>
        </p:nvPicPr>
        <p:blipFill>
          <a:blip r:embed="rId2"/>
          <a:stretch>
            <a:fillRect/>
          </a:stretch>
        </p:blipFill>
        <p:spPr>
          <a:xfrm>
            <a:off x="5486400" y="642011"/>
            <a:ext cx="6441804" cy="5905978"/>
          </a:xfrm>
          <a:prstGeom prst="rect">
            <a:avLst/>
          </a:prstGeom>
        </p:spPr>
      </p:pic>
    </p:spTree>
    <p:extLst>
      <p:ext uri="{BB962C8B-B14F-4D97-AF65-F5344CB8AC3E}">
        <p14:creationId xmlns:p14="http://schemas.microsoft.com/office/powerpoint/2010/main" val="1845659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01A85-7420-33E1-3C9D-51A7470855C4}"/>
              </a:ext>
            </a:extLst>
          </p:cNvPr>
          <p:cNvSpPr>
            <a:spLocks noGrp="1"/>
          </p:cNvSpPr>
          <p:nvPr>
            <p:ph type="title"/>
          </p:nvPr>
        </p:nvSpPr>
        <p:spPr>
          <a:xfrm>
            <a:off x="638882" y="639193"/>
            <a:ext cx="3447985" cy="3573516"/>
          </a:xfrm>
        </p:spPr>
        <p:txBody>
          <a:bodyPr vert="horz" lIns="91440" tIns="45720" rIns="91440" bIns="45720" rtlCol="0" anchor="b">
            <a:normAutofit/>
          </a:bodyPr>
          <a:lstStyle/>
          <a:p>
            <a:r>
              <a:rPr lang="en-US" sz="5400" kern="1200">
                <a:latin typeface="+mj-lt"/>
                <a:ea typeface="+mj-ea"/>
                <a:cs typeface="+mj-cs"/>
              </a:rPr>
              <a:t>Loss </a:t>
            </a:r>
            <a:r>
              <a:rPr lang="en-US" sz="5400"/>
              <a:t>Curves</a:t>
            </a:r>
            <a:endParaRPr lang="en-US" sz="5400" kern="1200">
              <a:solidFill>
                <a:schemeClr val="tx1"/>
              </a:solidFill>
              <a:latin typeface="+mj-lt"/>
              <a:ea typeface="+mj-ea"/>
              <a:cs typeface="+mj-cs"/>
            </a:endParaRP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Chart&#10;&#10;Description automatically generated">
            <a:extLst>
              <a:ext uri="{FF2B5EF4-FFF2-40B4-BE49-F238E27FC236}">
                <a16:creationId xmlns:a16="http://schemas.microsoft.com/office/drawing/2014/main" id="{ADF58536-0963-747D-CCF3-B1C310379713}"/>
              </a:ext>
            </a:extLst>
          </p:cNvPr>
          <p:cNvPicPr>
            <a:picLocks noGrp="1" noChangeAspect="1"/>
          </p:cNvPicPr>
          <p:nvPr>
            <p:ph idx="1"/>
          </p:nvPr>
        </p:nvPicPr>
        <p:blipFill>
          <a:blip r:embed="rId2"/>
          <a:stretch>
            <a:fillRect/>
          </a:stretch>
        </p:blipFill>
        <p:spPr>
          <a:xfrm>
            <a:off x="5486400" y="640080"/>
            <a:ext cx="6269275" cy="5737313"/>
          </a:xfrm>
          <a:prstGeom prst="rect">
            <a:avLst/>
          </a:prstGeom>
        </p:spPr>
      </p:pic>
    </p:spTree>
    <p:extLst>
      <p:ext uri="{BB962C8B-B14F-4D97-AF65-F5344CB8AC3E}">
        <p14:creationId xmlns:p14="http://schemas.microsoft.com/office/powerpoint/2010/main" val="4966332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2D4C7-E62B-4BEC-0B6B-234C2E0E25AB}"/>
              </a:ext>
            </a:extLst>
          </p:cNvPr>
          <p:cNvSpPr>
            <a:spLocks noGrp="1"/>
          </p:cNvSpPr>
          <p:nvPr>
            <p:ph type="title"/>
          </p:nvPr>
        </p:nvSpPr>
        <p:spPr>
          <a:xfrm>
            <a:off x="838200" y="365125"/>
            <a:ext cx="10515600" cy="1325563"/>
          </a:xfrm>
        </p:spPr>
        <p:txBody>
          <a:bodyPr>
            <a:normAutofit/>
          </a:bodyPr>
          <a:lstStyle/>
          <a:p>
            <a:r>
              <a:rPr lang="en-US" sz="5400">
                <a:cs typeface="Calibri Light"/>
              </a:rPr>
              <a:t>Confusion Matrices</a:t>
            </a:r>
            <a:endParaRPr lang="en-US">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ACE34-FCC3-D31C-182A-CE5DF57854EC}"/>
              </a:ext>
            </a:extLst>
          </p:cNvPr>
          <p:cNvSpPr>
            <a:spLocks noGrp="1"/>
          </p:cNvSpPr>
          <p:nvPr>
            <p:ph idx="1"/>
          </p:nvPr>
        </p:nvSpPr>
        <p:spPr>
          <a:xfrm>
            <a:off x="838200" y="1929384"/>
            <a:ext cx="10204509" cy="4251960"/>
          </a:xfrm>
        </p:spPr>
        <p:txBody>
          <a:bodyPr vert="horz" lIns="91440" tIns="45720" rIns="91440" bIns="45720" rtlCol="0" anchor="t">
            <a:normAutofit/>
          </a:bodyPr>
          <a:lstStyle/>
          <a:p>
            <a:endParaRPr lang="en-US">
              <a:ea typeface="+mn-lt"/>
              <a:cs typeface="+mn-lt"/>
            </a:endParaRPr>
          </a:p>
          <a:p>
            <a:endParaRPr lang="en-US">
              <a:ea typeface="Calibri"/>
              <a:cs typeface="Calibri"/>
            </a:endParaRPr>
          </a:p>
          <a:p>
            <a:endParaRPr lang="en-US" sz="2200"/>
          </a:p>
        </p:txBody>
      </p:sp>
      <p:pic>
        <p:nvPicPr>
          <p:cNvPr id="4" name="Picture 4">
            <a:extLst>
              <a:ext uri="{FF2B5EF4-FFF2-40B4-BE49-F238E27FC236}">
                <a16:creationId xmlns:a16="http://schemas.microsoft.com/office/drawing/2014/main" id="{A8E6F923-DD78-F879-2957-46DC80CB2508}"/>
              </a:ext>
            </a:extLst>
          </p:cNvPr>
          <p:cNvPicPr>
            <a:picLocks noChangeAspect="1"/>
          </p:cNvPicPr>
          <p:nvPr/>
        </p:nvPicPr>
        <p:blipFill rotWithShape="1">
          <a:blip r:embed="rId2"/>
          <a:srcRect t="13137"/>
          <a:stretch/>
        </p:blipFill>
        <p:spPr>
          <a:xfrm>
            <a:off x="1143000" y="2436922"/>
            <a:ext cx="10067925" cy="3347715"/>
          </a:xfrm>
          <a:prstGeom prst="rect">
            <a:avLst/>
          </a:prstGeom>
        </p:spPr>
      </p:pic>
      <p:sp>
        <p:nvSpPr>
          <p:cNvPr id="5" name="TextBox 4">
            <a:extLst>
              <a:ext uri="{FF2B5EF4-FFF2-40B4-BE49-F238E27FC236}">
                <a16:creationId xmlns:a16="http://schemas.microsoft.com/office/drawing/2014/main" id="{28750DF2-B218-0D21-3BB3-B342331F3DA0}"/>
              </a:ext>
            </a:extLst>
          </p:cNvPr>
          <p:cNvSpPr txBox="1"/>
          <p:nvPr/>
        </p:nvSpPr>
        <p:spPr>
          <a:xfrm>
            <a:off x="7000391" y="5784636"/>
            <a:ext cx="3571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InceptionV3 confusion matrix</a:t>
            </a:r>
          </a:p>
        </p:txBody>
      </p:sp>
      <p:sp>
        <p:nvSpPr>
          <p:cNvPr id="13" name="TextBox 12">
            <a:extLst>
              <a:ext uri="{FF2B5EF4-FFF2-40B4-BE49-F238E27FC236}">
                <a16:creationId xmlns:a16="http://schemas.microsoft.com/office/drawing/2014/main" id="{5BBBBE60-CBDC-60EA-2D5C-45C070C89FD4}"/>
              </a:ext>
            </a:extLst>
          </p:cNvPr>
          <p:cNvSpPr txBox="1"/>
          <p:nvPr/>
        </p:nvSpPr>
        <p:spPr>
          <a:xfrm>
            <a:off x="2110509" y="5784637"/>
            <a:ext cx="3828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DenseNet201 confusion matrix</a:t>
            </a:r>
          </a:p>
        </p:txBody>
      </p:sp>
    </p:spTree>
    <p:extLst>
      <p:ext uri="{BB962C8B-B14F-4D97-AF65-F5344CB8AC3E}">
        <p14:creationId xmlns:p14="http://schemas.microsoft.com/office/powerpoint/2010/main" val="123951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0" y="723406"/>
            <a:ext cx="4314672" cy="2969478"/>
          </a:xfrm>
        </p:spPr>
        <p:txBody>
          <a:bodyPr anchor="b">
            <a:normAutofit/>
          </a:bodyPr>
          <a:lstStyle/>
          <a:p>
            <a:r>
              <a:rPr lang="en-US" sz="4500">
                <a:latin typeface="Playfair Display" pitchFamily="2" charset="0"/>
                <a:cs typeface="Calibri Light"/>
              </a:rPr>
              <a:t>Introduction</a:t>
            </a:r>
            <a:endParaRPr lang="en-US" sz="4500" b="1">
              <a:latin typeface="Playfair Display" pitchFamily="2" charset="0"/>
              <a:cs typeface="Calibri Light" panose="020F0302020204030204"/>
            </a:endParaRP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3"/>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69021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2D4C7-E62B-4BEC-0B6B-234C2E0E25AB}"/>
              </a:ext>
            </a:extLst>
          </p:cNvPr>
          <p:cNvSpPr>
            <a:spLocks noGrp="1"/>
          </p:cNvSpPr>
          <p:nvPr>
            <p:ph type="title"/>
          </p:nvPr>
        </p:nvSpPr>
        <p:spPr>
          <a:xfrm>
            <a:off x="838200" y="365125"/>
            <a:ext cx="10515600" cy="1325563"/>
          </a:xfrm>
        </p:spPr>
        <p:txBody>
          <a:bodyPr>
            <a:normAutofit/>
          </a:bodyPr>
          <a:lstStyle/>
          <a:p>
            <a:r>
              <a:rPr lang="en-US" sz="5400">
                <a:ea typeface="+mj-lt"/>
                <a:cs typeface="+mj-lt"/>
              </a:rPr>
              <a:t>ROC Curves</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ACE34-FCC3-D31C-182A-CE5DF57854EC}"/>
              </a:ext>
            </a:extLst>
          </p:cNvPr>
          <p:cNvSpPr>
            <a:spLocks noGrp="1"/>
          </p:cNvSpPr>
          <p:nvPr>
            <p:ph idx="1"/>
          </p:nvPr>
        </p:nvSpPr>
        <p:spPr>
          <a:xfrm>
            <a:off x="838200" y="1929384"/>
            <a:ext cx="11033184" cy="4251960"/>
          </a:xfrm>
        </p:spPr>
        <p:txBody>
          <a:bodyPr vert="horz" lIns="91440" tIns="45720" rIns="91440" bIns="45720" rtlCol="0" anchor="t">
            <a:normAutofit/>
          </a:bodyPr>
          <a:lstStyle/>
          <a:p>
            <a:endParaRPr lang="en-US">
              <a:ea typeface="+mn-lt"/>
              <a:cs typeface="+mn-lt"/>
            </a:endParaRPr>
          </a:p>
          <a:p>
            <a:endParaRPr lang="en-US">
              <a:ea typeface="Calibri"/>
              <a:cs typeface="Calibri"/>
            </a:endParaRPr>
          </a:p>
          <a:p>
            <a:endParaRPr lang="en-US" sz="2200"/>
          </a:p>
        </p:txBody>
      </p:sp>
      <p:sp>
        <p:nvSpPr>
          <p:cNvPr id="9" name="TextBox 8">
            <a:extLst>
              <a:ext uri="{FF2B5EF4-FFF2-40B4-BE49-F238E27FC236}">
                <a16:creationId xmlns:a16="http://schemas.microsoft.com/office/drawing/2014/main" id="{6D9BB4D4-CF16-1B5D-DDF0-37E8A9B747E6}"/>
              </a:ext>
            </a:extLst>
          </p:cNvPr>
          <p:cNvSpPr txBox="1"/>
          <p:nvPr/>
        </p:nvSpPr>
        <p:spPr>
          <a:xfrm>
            <a:off x="1761492" y="5894282"/>
            <a:ext cx="3068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mj-lt"/>
                <a:ea typeface="Calibri Light"/>
                <a:cs typeface="Calibri Light"/>
              </a:rPr>
              <a:t>DenseNet201 ROC curve</a:t>
            </a:r>
          </a:p>
        </p:txBody>
      </p:sp>
      <p:pic>
        <p:nvPicPr>
          <p:cNvPr id="6" name="Picture 6" descr="Chart, line chart&#10;&#10;Description automatically generated">
            <a:extLst>
              <a:ext uri="{FF2B5EF4-FFF2-40B4-BE49-F238E27FC236}">
                <a16:creationId xmlns:a16="http://schemas.microsoft.com/office/drawing/2014/main" id="{4D6F8096-9BC7-A855-B3E6-28C450E9408C}"/>
              </a:ext>
            </a:extLst>
          </p:cNvPr>
          <p:cNvPicPr>
            <a:picLocks noChangeAspect="1"/>
          </p:cNvPicPr>
          <p:nvPr/>
        </p:nvPicPr>
        <p:blipFill rotWithShape="1">
          <a:blip r:embed="rId2"/>
          <a:srcRect r="10384"/>
          <a:stretch/>
        </p:blipFill>
        <p:spPr>
          <a:xfrm>
            <a:off x="6420504" y="2116382"/>
            <a:ext cx="5121564" cy="3779381"/>
          </a:xfrm>
          <a:prstGeom prst="rect">
            <a:avLst/>
          </a:prstGeom>
        </p:spPr>
      </p:pic>
      <p:pic>
        <p:nvPicPr>
          <p:cNvPr id="7" name="Picture 11" descr="Chart, line chart&#10;&#10;Description automatically generated">
            <a:extLst>
              <a:ext uri="{FF2B5EF4-FFF2-40B4-BE49-F238E27FC236}">
                <a16:creationId xmlns:a16="http://schemas.microsoft.com/office/drawing/2014/main" id="{21FF3BD2-73B4-8C00-EC2F-C147D09CA5A9}"/>
              </a:ext>
            </a:extLst>
          </p:cNvPr>
          <p:cNvPicPr>
            <a:picLocks/>
          </p:cNvPicPr>
          <p:nvPr/>
        </p:nvPicPr>
        <p:blipFill rotWithShape="1">
          <a:blip r:embed="rId3"/>
          <a:srcRect t="7236" r="4121"/>
          <a:stretch/>
        </p:blipFill>
        <p:spPr>
          <a:xfrm>
            <a:off x="649932" y="2117836"/>
            <a:ext cx="5120640" cy="3776472"/>
          </a:xfrm>
          <a:prstGeom prst="rect">
            <a:avLst/>
          </a:prstGeom>
        </p:spPr>
      </p:pic>
      <p:sp>
        <p:nvSpPr>
          <p:cNvPr id="15" name="TextBox 14">
            <a:extLst>
              <a:ext uri="{FF2B5EF4-FFF2-40B4-BE49-F238E27FC236}">
                <a16:creationId xmlns:a16="http://schemas.microsoft.com/office/drawing/2014/main" id="{D2611076-F8FC-E1EC-0F1A-163DA0D85F1F}"/>
              </a:ext>
            </a:extLst>
          </p:cNvPr>
          <p:cNvSpPr txBox="1"/>
          <p:nvPr/>
        </p:nvSpPr>
        <p:spPr>
          <a:xfrm>
            <a:off x="7703669" y="5894282"/>
            <a:ext cx="3045903" cy="369332"/>
          </a:xfrm>
          <a:prstGeom prst="rect">
            <a:avLst/>
          </a:prstGeom>
          <a:noFill/>
        </p:spPr>
        <p:txBody>
          <a:bodyPr wrap="square" lIns="91440" tIns="45720" rIns="91440" bIns="45720" rtlCol="0" anchor="t">
            <a:spAutoFit/>
          </a:bodyPr>
          <a:lstStyle/>
          <a:p>
            <a:r>
              <a:rPr lang="en-US" b="1"/>
              <a:t>InceptionV3 ROC curve</a:t>
            </a:r>
          </a:p>
        </p:txBody>
      </p:sp>
    </p:spTree>
    <p:extLst>
      <p:ext uri="{BB962C8B-B14F-4D97-AF65-F5344CB8AC3E}">
        <p14:creationId xmlns:p14="http://schemas.microsoft.com/office/powerpoint/2010/main" val="1917557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422EE-25EF-5ED0-8A4A-144E9DFEF89A}"/>
              </a:ext>
            </a:extLst>
          </p:cNvPr>
          <p:cNvSpPr>
            <a:spLocks noGrp="1"/>
          </p:cNvSpPr>
          <p:nvPr>
            <p:ph type="title"/>
          </p:nvPr>
        </p:nvSpPr>
        <p:spPr>
          <a:xfrm>
            <a:off x="838200" y="365125"/>
            <a:ext cx="10515600" cy="1325563"/>
          </a:xfrm>
        </p:spPr>
        <p:txBody>
          <a:bodyPr>
            <a:normAutofit/>
          </a:bodyPr>
          <a:lstStyle/>
          <a:p>
            <a:r>
              <a:rPr lang="en-US" sz="5400">
                <a:ea typeface="+mj-lt"/>
                <a:cs typeface="+mj-lt"/>
              </a:rPr>
              <a:t>Classification Report</a:t>
            </a:r>
            <a:r>
              <a:rPr lang="en-US" sz="5400" b="1">
                <a:ea typeface="+mj-lt"/>
                <a:cs typeface="+mj-lt"/>
              </a:rPr>
              <a:t> </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62411C27-95CC-7C2B-4762-8C15D90EA0BF}"/>
              </a:ext>
            </a:extLst>
          </p:cNvPr>
          <p:cNvGraphicFramePr>
            <a:graphicFrameLocks noGrp="1"/>
          </p:cNvGraphicFramePr>
          <p:nvPr>
            <p:ph idx="1"/>
            <p:extLst>
              <p:ext uri="{D42A27DB-BD31-4B8C-83A1-F6EECF244321}">
                <p14:modId xmlns:p14="http://schemas.microsoft.com/office/powerpoint/2010/main" val="786799426"/>
              </p:ext>
            </p:extLst>
          </p:nvPr>
        </p:nvGraphicFramePr>
        <p:xfrm>
          <a:off x="838199" y="2074101"/>
          <a:ext cx="10515602" cy="4587084"/>
        </p:xfrm>
        <a:graphic>
          <a:graphicData uri="http://schemas.openxmlformats.org/drawingml/2006/table">
            <a:tbl>
              <a:tblPr firstRow="1" bandRow="1">
                <a:tableStyleId>{5C22544A-7EE6-4342-B048-85BDC9FD1C3A}</a:tableStyleId>
              </a:tblPr>
              <a:tblGrid>
                <a:gridCol w="2114007">
                  <a:extLst>
                    <a:ext uri="{9D8B030D-6E8A-4147-A177-3AD203B41FA5}">
                      <a16:colId xmlns:a16="http://schemas.microsoft.com/office/drawing/2014/main" val="3458434620"/>
                    </a:ext>
                  </a:extLst>
                </a:gridCol>
                <a:gridCol w="1680319">
                  <a:extLst>
                    <a:ext uri="{9D8B030D-6E8A-4147-A177-3AD203B41FA5}">
                      <a16:colId xmlns:a16="http://schemas.microsoft.com/office/drawing/2014/main" val="2703156315"/>
                    </a:ext>
                  </a:extLst>
                </a:gridCol>
                <a:gridCol w="1680319">
                  <a:extLst>
                    <a:ext uri="{9D8B030D-6E8A-4147-A177-3AD203B41FA5}">
                      <a16:colId xmlns:a16="http://schemas.microsoft.com/office/drawing/2014/main" val="1060527065"/>
                    </a:ext>
                  </a:extLst>
                </a:gridCol>
                <a:gridCol w="1680319">
                  <a:extLst>
                    <a:ext uri="{9D8B030D-6E8A-4147-A177-3AD203B41FA5}">
                      <a16:colId xmlns:a16="http://schemas.microsoft.com/office/drawing/2014/main" val="73290894"/>
                    </a:ext>
                  </a:extLst>
                </a:gridCol>
                <a:gridCol w="1680319">
                  <a:extLst>
                    <a:ext uri="{9D8B030D-6E8A-4147-A177-3AD203B41FA5}">
                      <a16:colId xmlns:a16="http://schemas.microsoft.com/office/drawing/2014/main" val="3743732390"/>
                    </a:ext>
                  </a:extLst>
                </a:gridCol>
                <a:gridCol w="1680319">
                  <a:extLst>
                    <a:ext uri="{9D8B030D-6E8A-4147-A177-3AD203B41FA5}">
                      <a16:colId xmlns:a16="http://schemas.microsoft.com/office/drawing/2014/main" val="2372945013"/>
                    </a:ext>
                  </a:extLst>
                </a:gridCol>
              </a:tblGrid>
              <a:tr h="841884">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Model</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Precision </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Recall</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F1 Score</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Specificity</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Accuracy</a:t>
                      </a:r>
                      <a:endParaRPr lang="en-GB" sz="2400" b="0">
                        <a:effectLst/>
                        <a:latin typeface="Avenir Next LT Pro" panose="020B0504020202020204" pitchFamily="34" charset="0"/>
                      </a:endParaRPr>
                    </a:p>
                  </a:txBody>
                  <a:tcPr marL="0" marR="0" marT="0" marB="0" anchor="ctr"/>
                </a:tc>
                <a:extLst>
                  <a:ext uri="{0D108BD9-81ED-4DB2-BD59-A6C34878D82A}">
                    <a16:rowId xmlns:a16="http://schemas.microsoft.com/office/drawing/2014/main" val="1198532185"/>
                  </a:ext>
                </a:extLst>
              </a:tr>
              <a:tr h="749040">
                <a:tc>
                  <a:txBody>
                    <a:bodyPr/>
                    <a:lstStyle/>
                    <a:p>
                      <a:pPr marL="0" algn="ctr" rtl="0" eaLnBrk="1" latinLnBrk="0" hangingPunct="1">
                        <a:spcBef>
                          <a:spcPts val="0"/>
                        </a:spcBef>
                        <a:spcAft>
                          <a:spcPts val="0"/>
                        </a:spcAft>
                      </a:pPr>
                      <a:r>
                        <a:rPr lang="en-GB" sz="2400" b="1" kern="1200">
                          <a:effectLst/>
                          <a:latin typeface="Avenir Next LT Pro" panose="020B0504020202020204" pitchFamily="34" charset="0"/>
                        </a:rPr>
                        <a:t>DensNet201</a:t>
                      </a:r>
                      <a:endParaRPr lang="en-GB" sz="2400" b="1">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81%</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91%</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86%</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a:rPr>
                        <a:t>79%</a:t>
                      </a:r>
                      <a:endParaRPr lang="en-GB" sz="2400" b="0">
                        <a:effectLst/>
                        <a:latin typeface="Avenir Next LT Pro"/>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a:rPr>
                        <a:t>85%</a:t>
                      </a:r>
                      <a:endParaRPr lang="en-GB" sz="2400" b="0">
                        <a:effectLst/>
                        <a:latin typeface="Avenir Next LT Pro"/>
                      </a:endParaRPr>
                    </a:p>
                  </a:txBody>
                  <a:tcPr marL="0" marR="0" marT="0" marB="0" anchor="ctr"/>
                </a:tc>
                <a:extLst>
                  <a:ext uri="{0D108BD9-81ED-4DB2-BD59-A6C34878D82A}">
                    <a16:rowId xmlns:a16="http://schemas.microsoft.com/office/drawing/2014/main" val="3500488109"/>
                  </a:ext>
                </a:extLst>
              </a:tr>
              <a:tr h="749040">
                <a:tc>
                  <a:txBody>
                    <a:bodyPr/>
                    <a:lstStyle/>
                    <a:p>
                      <a:pPr marL="0" algn="ctr" rtl="0" eaLnBrk="1" latinLnBrk="0" hangingPunct="1">
                        <a:spcBef>
                          <a:spcPts val="0"/>
                        </a:spcBef>
                        <a:spcAft>
                          <a:spcPts val="0"/>
                        </a:spcAft>
                      </a:pPr>
                      <a:r>
                        <a:rPr lang="en-GB" sz="2400" b="1" kern="1200">
                          <a:effectLst/>
                          <a:latin typeface="Avenir Next LT Pro" panose="020B0504020202020204" pitchFamily="34" charset="0"/>
                        </a:rPr>
                        <a:t>  VGG19</a:t>
                      </a:r>
                      <a:endParaRPr lang="en-GB" sz="2400" b="1">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 79%</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93%</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86%</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76%</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84%</a:t>
                      </a:r>
                      <a:endParaRPr lang="en-GB" sz="2400">
                        <a:effectLst/>
                        <a:latin typeface="Avenir Next LT Pro" panose="020B0504020202020204" pitchFamily="34" charset="0"/>
                      </a:endParaRPr>
                    </a:p>
                  </a:txBody>
                  <a:tcPr marL="0" marR="0" marT="0" marB="0" anchor="ctr"/>
                </a:tc>
                <a:extLst>
                  <a:ext uri="{0D108BD9-81ED-4DB2-BD59-A6C34878D82A}">
                    <a16:rowId xmlns:a16="http://schemas.microsoft.com/office/drawing/2014/main" val="707444607"/>
                  </a:ext>
                </a:extLst>
              </a:tr>
              <a:tr h="749040">
                <a:tc>
                  <a:txBody>
                    <a:bodyPr/>
                    <a:lstStyle/>
                    <a:p>
                      <a:pPr marL="0" algn="ctr" rtl="0" eaLnBrk="1" latinLnBrk="0" hangingPunct="1">
                        <a:spcBef>
                          <a:spcPts val="0"/>
                        </a:spcBef>
                        <a:spcAft>
                          <a:spcPts val="0"/>
                        </a:spcAft>
                      </a:pPr>
                      <a:r>
                        <a:rPr lang="en-GB" sz="2400" b="1" kern="1200">
                          <a:effectLst/>
                          <a:latin typeface="Avenir Next LT Pro" panose="020B0504020202020204" pitchFamily="34" charset="0"/>
                        </a:rPr>
                        <a:t>   VGG16</a:t>
                      </a:r>
                      <a:endParaRPr lang="en-GB" sz="2400" b="1">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 80%</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86%</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83%</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78%</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82%</a:t>
                      </a:r>
                      <a:endParaRPr lang="en-GB" sz="2400">
                        <a:effectLst/>
                        <a:latin typeface="Avenir Next LT Pro" panose="020B0504020202020204" pitchFamily="34" charset="0"/>
                      </a:endParaRPr>
                    </a:p>
                  </a:txBody>
                  <a:tcPr marL="0" marR="0" marT="0" marB="0" anchor="ctr"/>
                </a:tc>
                <a:extLst>
                  <a:ext uri="{0D108BD9-81ED-4DB2-BD59-A6C34878D82A}">
                    <a16:rowId xmlns:a16="http://schemas.microsoft.com/office/drawing/2014/main" val="2896872134"/>
                  </a:ext>
                </a:extLst>
              </a:tr>
              <a:tr h="749040">
                <a:tc>
                  <a:txBody>
                    <a:bodyPr/>
                    <a:lstStyle/>
                    <a:p>
                      <a:pPr marL="0" algn="ctr" rtl="0" eaLnBrk="1" latinLnBrk="0" hangingPunct="1">
                        <a:spcBef>
                          <a:spcPts val="0"/>
                        </a:spcBef>
                        <a:spcAft>
                          <a:spcPts val="0"/>
                        </a:spcAft>
                      </a:pPr>
                      <a:r>
                        <a:rPr lang="en-GB" sz="2400" b="1" kern="1200">
                          <a:effectLst/>
                          <a:latin typeface="Avenir Next LT Pro" panose="020B0504020202020204" pitchFamily="34" charset="0"/>
                        </a:rPr>
                        <a:t>ResNet50</a:t>
                      </a:r>
                      <a:endParaRPr lang="en-GB" sz="2400" b="1">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78%</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92%</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84%</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74%</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83%</a:t>
                      </a:r>
                      <a:endParaRPr lang="en-GB" sz="2400">
                        <a:effectLst/>
                        <a:latin typeface="Avenir Next LT Pro" panose="020B0504020202020204" pitchFamily="34" charset="0"/>
                      </a:endParaRPr>
                    </a:p>
                  </a:txBody>
                  <a:tcPr marL="0" marR="0" marT="0" marB="0" anchor="ctr"/>
                </a:tc>
                <a:extLst>
                  <a:ext uri="{0D108BD9-81ED-4DB2-BD59-A6C34878D82A}">
                    <a16:rowId xmlns:a16="http://schemas.microsoft.com/office/drawing/2014/main" val="4261353988"/>
                  </a:ext>
                </a:extLst>
              </a:tr>
              <a:tr h="749040">
                <a:tc>
                  <a:txBody>
                    <a:bodyPr/>
                    <a:lstStyle/>
                    <a:p>
                      <a:pPr marL="0" algn="ctr" rtl="0" eaLnBrk="1" latinLnBrk="0" hangingPunct="1">
                        <a:spcBef>
                          <a:spcPts val="0"/>
                        </a:spcBef>
                        <a:spcAft>
                          <a:spcPts val="0"/>
                        </a:spcAft>
                      </a:pPr>
                      <a:r>
                        <a:rPr lang="en-GB" sz="2400" b="1" kern="1200">
                          <a:effectLst/>
                          <a:latin typeface="Avenir Next LT Pro" panose="020B0504020202020204" pitchFamily="34" charset="0"/>
                        </a:rPr>
                        <a:t>Inception V3</a:t>
                      </a:r>
                      <a:endParaRPr lang="en-GB" sz="2400" b="1">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77%</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83%</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80%</a:t>
                      </a:r>
                      <a:endParaRPr lang="en-GB" sz="2400">
                        <a:effectLst/>
                        <a:latin typeface="Avenir Next LT Pro" panose="020B0504020202020204" pitchFamily="34" charset="0"/>
                      </a:endParaRPr>
                    </a:p>
                  </a:txBody>
                  <a:tcPr marL="0" marR="0" marT="0" marB="0" anchor="ctr"/>
                </a:tc>
                <a:tc>
                  <a:txBody>
                    <a:bodyPr/>
                    <a:lstStyle/>
                    <a:p>
                      <a:pPr marL="0" marR="0" indent="0" algn="ctr" rtl="0" eaLnBrk="1" fontAlgn="auto" latinLnBrk="0" hangingPunct="1">
                        <a:spcBef>
                          <a:spcPts val="0"/>
                        </a:spcBef>
                        <a:spcAft>
                          <a:spcPts val="0"/>
                        </a:spcAft>
                      </a:pPr>
                      <a:r>
                        <a:rPr lang="en-GB" sz="2400" kern="1200">
                          <a:effectLst/>
                          <a:latin typeface="Avenir Next LT Pro" panose="020B0504020202020204" pitchFamily="34" charset="0"/>
                        </a:rPr>
                        <a:t>75%</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kern="1200">
                          <a:effectLst/>
                          <a:latin typeface="Avenir Next LT Pro" panose="020B0504020202020204" pitchFamily="34" charset="0"/>
                        </a:rPr>
                        <a:t>79%</a:t>
                      </a:r>
                      <a:endParaRPr lang="en-GB" sz="2400">
                        <a:effectLst/>
                        <a:latin typeface="Avenir Next LT Pro" panose="020B0504020202020204" pitchFamily="34" charset="0"/>
                      </a:endParaRPr>
                    </a:p>
                  </a:txBody>
                  <a:tcPr marL="0" marR="0" marT="0" marB="0" anchor="ctr"/>
                </a:tc>
                <a:extLst>
                  <a:ext uri="{0D108BD9-81ED-4DB2-BD59-A6C34878D82A}">
                    <a16:rowId xmlns:a16="http://schemas.microsoft.com/office/drawing/2014/main" val="321721951"/>
                  </a:ext>
                </a:extLst>
              </a:tr>
            </a:tbl>
          </a:graphicData>
        </a:graphic>
      </p:graphicFrame>
    </p:spTree>
    <p:extLst>
      <p:ext uri="{BB962C8B-B14F-4D97-AF65-F5344CB8AC3E}">
        <p14:creationId xmlns:p14="http://schemas.microsoft.com/office/powerpoint/2010/main" val="1903531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CDF80-8994-B8CC-9726-A6B11FC7FE7D}"/>
              </a:ext>
            </a:extLst>
          </p:cNvPr>
          <p:cNvSpPr>
            <a:spLocks noGrp="1"/>
          </p:cNvSpPr>
          <p:nvPr>
            <p:ph type="title"/>
          </p:nvPr>
        </p:nvSpPr>
        <p:spPr>
          <a:xfrm>
            <a:off x="572493" y="310425"/>
            <a:ext cx="11047274" cy="1031849"/>
          </a:xfrm>
        </p:spPr>
        <p:txBody>
          <a:bodyPr anchor="b">
            <a:normAutofit/>
          </a:bodyPr>
          <a:lstStyle/>
          <a:p>
            <a:r>
              <a:rPr lang="en-US" sz="5400">
                <a:ea typeface="+mj-lt"/>
                <a:cs typeface="+mj-lt"/>
              </a:rPr>
              <a:t>K-fold Cross Validation </a:t>
            </a:r>
            <a:endParaRPr lang="en-US"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0FF229-87C1-259E-0067-2861F940952A}"/>
              </a:ext>
            </a:extLst>
          </p:cNvPr>
          <p:cNvSpPr>
            <a:spLocks noGrp="1"/>
          </p:cNvSpPr>
          <p:nvPr>
            <p:ph idx="1"/>
          </p:nvPr>
        </p:nvSpPr>
        <p:spPr>
          <a:xfrm>
            <a:off x="572493" y="2071316"/>
            <a:ext cx="6713552" cy="3646326"/>
          </a:xfrm>
        </p:spPr>
        <p:txBody>
          <a:bodyPr vert="horz" lIns="91440" tIns="45720" rIns="91440" bIns="45720" rtlCol="0" anchor="ctr">
            <a:normAutofit/>
          </a:bodyPr>
          <a:lstStyle/>
          <a:p>
            <a:r>
              <a:rPr lang="en-US" sz="2400">
                <a:ea typeface="+mn-lt"/>
                <a:cs typeface="+mn-lt"/>
              </a:rPr>
              <a:t> Divide the data to k equal parts (folds).</a:t>
            </a:r>
            <a:endParaRPr lang="en-US" sz="2400"/>
          </a:p>
          <a:p>
            <a:r>
              <a:rPr lang="en-US" sz="2400">
                <a:ea typeface="+mn-lt"/>
                <a:cs typeface="+mn-lt"/>
              </a:rPr>
              <a:t> 1-fold testing + (k-1) folds training.</a:t>
            </a:r>
            <a:endParaRPr lang="en-US" sz="2400"/>
          </a:p>
          <a:p>
            <a:r>
              <a:rPr lang="en-US" sz="2400">
                <a:ea typeface="+mn-lt"/>
                <a:cs typeface="+mn-lt"/>
              </a:rPr>
              <a:t> The process for all the folds and the accuracy is averaged.</a:t>
            </a:r>
            <a:endParaRPr lang="en-US" sz="2400"/>
          </a:p>
          <a:p>
            <a:r>
              <a:rPr lang="en-US" sz="2400">
                <a:ea typeface="+mn-lt"/>
                <a:cs typeface="+mn-lt"/>
              </a:rPr>
              <a:t> 5-fold are the most used.</a:t>
            </a:r>
            <a:endParaRPr lang="en-US" sz="2400"/>
          </a:p>
          <a:p>
            <a:r>
              <a:rPr lang="en-US" sz="2400">
                <a:ea typeface="+mn-lt"/>
                <a:cs typeface="+mn-lt"/>
              </a:rPr>
              <a:t> Even better, repeated cross-validation.</a:t>
            </a:r>
            <a:endParaRPr lang="en-US" sz="2400"/>
          </a:p>
        </p:txBody>
      </p:sp>
      <p:pic>
        <p:nvPicPr>
          <p:cNvPr id="4" name="Picture 4">
            <a:extLst>
              <a:ext uri="{FF2B5EF4-FFF2-40B4-BE49-F238E27FC236}">
                <a16:creationId xmlns:a16="http://schemas.microsoft.com/office/drawing/2014/main" id="{81834A79-F534-2C5F-B967-3C572CCF1C3E}"/>
              </a:ext>
            </a:extLst>
          </p:cNvPr>
          <p:cNvPicPr>
            <a:picLocks noChangeAspect="1"/>
          </p:cNvPicPr>
          <p:nvPr/>
        </p:nvPicPr>
        <p:blipFill rotWithShape="1">
          <a:blip r:embed="rId2"/>
          <a:stretch/>
        </p:blipFill>
        <p:spPr>
          <a:xfrm>
            <a:off x="7135925" y="1937849"/>
            <a:ext cx="4483582" cy="3779793"/>
          </a:xfrm>
          <a:prstGeom prst="rect">
            <a:avLst/>
          </a:prstGeom>
        </p:spPr>
      </p:pic>
    </p:spTree>
    <p:extLst>
      <p:ext uri="{BB962C8B-B14F-4D97-AF65-F5344CB8AC3E}">
        <p14:creationId xmlns:p14="http://schemas.microsoft.com/office/powerpoint/2010/main" val="3101105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E9EE2-DF78-4501-8E6A-03A1B8330815}"/>
              </a:ext>
            </a:extLst>
          </p:cNvPr>
          <p:cNvSpPr>
            <a:spLocks noGrp="1"/>
          </p:cNvSpPr>
          <p:nvPr>
            <p:ph type="title"/>
          </p:nvPr>
        </p:nvSpPr>
        <p:spPr>
          <a:xfrm>
            <a:off x="838200" y="365125"/>
            <a:ext cx="10515600" cy="1325563"/>
          </a:xfrm>
        </p:spPr>
        <p:txBody>
          <a:bodyPr>
            <a:normAutofit/>
          </a:bodyPr>
          <a:lstStyle/>
          <a:p>
            <a:r>
              <a:rPr lang="en-US" sz="5400">
                <a:ea typeface="+mj-lt"/>
                <a:cs typeface="+mj-lt"/>
              </a:rPr>
              <a:t>5-fold Classification Report </a:t>
            </a:r>
            <a:endParaRPr lang="en-US" sz="5400"/>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2F3E064C-45B7-6B45-21E0-BE5CE4F9AF5D}"/>
              </a:ext>
            </a:extLst>
          </p:cNvPr>
          <p:cNvGraphicFramePr>
            <a:graphicFrameLocks noGrp="1"/>
          </p:cNvGraphicFramePr>
          <p:nvPr>
            <p:ph idx="1"/>
            <p:extLst>
              <p:ext uri="{D42A27DB-BD31-4B8C-83A1-F6EECF244321}">
                <p14:modId xmlns:p14="http://schemas.microsoft.com/office/powerpoint/2010/main" val="2877464038"/>
              </p:ext>
            </p:extLst>
          </p:nvPr>
        </p:nvGraphicFramePr>
        <p:xfrm>
          <a:off x="836676" y="2055813"/>
          <a:ext cx="10515599" cy="4553993"/>
        </p:xfrm>
        <a:graphic>
          <a:graphicData uri="http://schemas.openxmlformats.org/drawingml/2006/table">
            <a:tbl>
              <a:tblPr firstRow="1" bandRow="1">
                <a:tableStyleId>{5C22544A-7EE6-4342-B048-85BDC9FD1C3A}</a:tableStyleId>
              </a:tblPr>
              <a:tblGrid>
                <a:gridCol w="2132499">
                  <a:extLst>
                    <a:ext uri="{9D8B030D-6E8A-4147-A177-3AD203B41FA5}">
                      <a16:colId xmlns:a16="http://schemas.microsoft.com/office/drawing/2014/main" val="1387116560"/>
                    </a:ext>
                  </a:extLst>
                </a:gridCol>
                <a:gridCol w="2095775">
                  <a:extLst>
                    <a:ext uri="{9D8B030D-6E8A-4147-A177-3AD203B41FA5}">
                      <a16:colId xmlns:a16="http://schemas.microsoft.com/office/drawing/2014/main" val="1273628300"/>
                    </a:ext>
                  </a:extLst>
                </a:gridCol>
                <a:gridCol w="2095775">
                  <a:extLst>
                    <a:ext uri="{9D8B030D-6E8A-4147-A177-3AD203B41FA5}">
                      <a16:colId xmlns:a16="http://schemas.microsoft.com/office/drawing/2014/main" val="2346717212"/>
                    </a:ext>
                  </a:extLst>
                </a:gridCol>
                <a:gridCol w="2095775">
                  <a:extLst>
                    <a:ext uri="{9D8B030D-6E8A-4147-A177-3AD203B41FA5}">
                      <a16:colId xmlns:a16="http://schemas.microsoft.com/office/drawing/2014/main" val="1231941256"/>
                    </a:ext>
                  </a:extLst>
                </a:gridCol>
                <a:gridCol w="2095775">
                  <a:extLst>
                    <a:ext uri="{9D8B030D-6E8A-4147-A177-3AD203B41FA5}">
                      <a16:colId xmlns:a16="http://schemas.microsoft.com/office/drawing/2014/main" val="498685856"/>
                    </a:ext>
                  </a:extLst>
                </a:gridCol>
              </a:tblGrid>
              <a:tr h="544437">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Model</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 Precision </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Recall</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Specificity</a:t>
                      </a:r>
                      <a:endParaRPr lang="en-GB" sz="2400" b="0">
                        <a:effectLst/>
                        <a:latin typeface="Avenir Next LT Pro" panose="020B0504020202020204" pitchFamily="34" charset="0"/>
                      </a:endParaRPr>
                    </a:p>
                  </a:txBody>
                  <a:tcPr marL="0" marR="0" marT="0" marB="0" anchor="ctr"/>
                </a:tc>
                <a:tc>
                  <a:txBody>
                    <a:bodyPr/>
                    <a:lstStyle/>
                    <a:p>
                      <a:pPr marL="0" algn="ctr" rtl="0" eaLnBrk="1" latinLnBrk="0" hangingPunct="1">
                        <a:spcBef>
                          <a:spcPts val="0"/>
                        </a:spcBef>
                        <a:spcAft>
                          <a:spcPts val="0"/>
                        </a:spcAft>
                      </a:pPr>
                      <a:r>
                        <a:rPr lang="en-GB" sz="2400" b="0" kern="1200">
                          <a:effectLst/>
                          <a:latin typeface="Avenir Next LT Pro" panose="020B0504020202020204" pitchFamily="34" charset="0"/>
                        </a:rPr>
                        <a:t>Accuracy</a:t>
                      </a:r>
                      <a:endParaRPr lang="en-GB" sz="2400" b="0">
                        <a:effectLst/>
                        <a:latin typeface="Avenir Next LT Pro" panose="020B0504020202020204" pitchFamily="34" charset="0"/>
                      </a:endParaRPr>
                    </a:p>
                  </a:txBody>
                  <a:tcPr marL="0" marR="0" marT="0" marB="0" anchor="ctr"/>
                </a:tc>
                <a:extLst>
                  <a:ext uri="{0D108BD9-81ED-4DB2-BD59-A6C34878D82A}">
                    <a16:rowId xmlns:a16="http://schemas.microsoft.com/office/drawing/2014/main" val="4073593186"/>
                  </a:ext>
                </a:extLst>
              </a:tr>
              <a:tr h="822327">
                <a:tc>
                  <a:txBody>
                    <a:bodyPr/>
                    <a:lstStyle/>
                    <a:p>
                      <a:pPr marL="0" algn="ctr" rtl="0" eaLnBrk="1" latinLnBrk="0" hangingPunct="1">
                        <a:spcBef>
                          <a:spcPts val="0"/>
                        </a:spcBef>
                        <a:spcAft>
                          <a:spcPts val="0"/>
                        </a:spcAft>
                      </a:pPr>
                      <a:r>
                        <a:rPr lang="en-GB" sz="2400" b="1">
                          <a:effectLst/>
                          <a:latin typeface="Avenir Next LT Pro" panose="020B0504020202020204" pitchFamily="34" charset="0"/>
                        </a:rPr>
                        <a:t>DensNet201</a:t>
                      </a:r>
                    </a:p>
                  </a:txBody>
                  <a:tcPr marL="0" marR="0" marT="0" marB="0" anchor="ctr"/>
                </a:tc>
                <a:tc>
                  <a:txBody>
                    <a:bodyPr/>
                    <a:lstStyle/>
                    <a:p>
                      <a:pPr marL="0" lvl="0" algn="ctr">
                        <a:lnSpc>
                          <a:spcPct val="100000"/>
                        </a:lnSpc>
                        <a:spcBef>
                          <a:spcPts val="0"/>
                        </a:spcBef>
                        <a:spcAft>
                          <a:spcPts val="0"/>
                        </a:spcAft>
                        <a:buNone/>
                      </a:pPr>
                      <a:r>
                        <a:rPr lang="en-GB" sz="2400">
                          <a:effectLst/>
                          <a:latin typeface="Avenir Next LT Pro" panose="020B0504020202020204" pitchFamily="34" charset="0"/>
                        </a:rPr>
                        <a:t>83±1.215%</a:t>
                      </a:r>
                    </a:p>
                  </a:txBody>
                  <a:tcPr marL="0" marR="0" marT="0" marB="0" anchor="ctr"/>
                </a:tc>
                <a:tc>
                  <a:txBody>
                    <a:bodyPr/>
                    <a:lstStyle/>
                    <a:p>
                      <a:pPr marL="0" marR="0" lvl="0" indent="0" algn="ctr" defTabSz="914400" rtl="0" eaLnBrk="1" fontAlgn="auto" latinLnBrk="0" hangingPunct="1">
                        <a:lnSpc>
                          <a:spcPct val="100000"/>
                        </a:lnSpc>
                        <a:spcBef>
                          <a:spcPts val="1200"/>
                        </a:spcBef>
                        <a:spcAft>
                          <a:spcPts val="800"/>
                        </a:spcAft>
                        <a:buClrTx/>
                        <a:buSzTx/>
                        <a:buFontTx/>
                        <a:buNone/>
                        <a:tabLst/>
                        <a:defRPr/>
                      </a:pPr>
                      <a:r>
                        <a:rPr lang="en-US" sz="2400" kern="1200">
                          <a:effectLst/>
                          <a:latin typeface="Avenir Next LT Pro" panose="020B0504020202020204" pitchFamily="34" charset="0"/>
                        </a:rPr>
                        <a:t>94.2</a:t>
                      </a:r>
                      <a:r>
                        <a:rPr lang="en-GB" sz="2400">
                          <a:effectLst/>
                          <a:latin typeface="Avenir Next LT Pro" panose="020B0504020202020204" pitchFamily="34" charset="0"/>
                        </a:rPr>
                        <a:t>±</a:t>
                      </a:r>
                      <a:r>
                        <a:rPr lang="en-US" sz="2400" kern="1200">
                          <a:effectLst/>
                          <a:latin typeface="Avenir Next LT Pro" panose="020B0504020202020204" pitchFamily="34" charset="0"/>
                        </a:rPr>
                        <a:t>3.42%</a:t>
                      </a:r>
                      <a:endParaRPr lang="en-US" sz="2400">
                        <a:effectLst/>
                        <a:latin typeface="Avenir Next LT Pro" panose="020B0504020202020204" pitchFamily="34" charset="0"/>
                      </a:endParaRPr>
                    </a:p>
                  </a:txBody>
                  <a:tcPr marL="0" marR="0" marT="0" marB="0" anchor="ctr"/>
                </a:tc>
                <a:tc>
                  <a:txBody>
                    <a:bodyPr/>
                    <a:lstStyle/>
                    <a:p>
                      <a:pPr marL="0" lvl="0" algn="ctr">
                        <a:lnSpc>
                          <a:spcPct val="100000"/>
                        </a:lnSpc>
                        <a:spcBef>
                          <a:spcPts val="0"/>
                        </a:spcBef>
                        <a:spcAft>
                          <a:spcPts val="0"/>
                        </a:spcAft>
                        <a:buNone/>
                      </a:pPr>
                      <a:r>
                        <a:rPr lang="en-GB" sz="2400">
                          <a:effectLst/>
                          <a:latin typeface="Avenir Next LT Pro" panose="020B0504020202020204" pitchFamily="34" charset="0"/>
                        </a:rPr>
                        <a:t>80.8±1.83%</a:t>
                      </a:r>
                    </a:p>
                  </a:txBody>
                  <a:tcPr marL="0" marR="0" marT="0" marB="0" anchor="ctr"/>
                </a:tc>
                <a:tc>
                  <a:txBody>
                    <a:bodyPr/>
                    <a:lstStyle/>
                    <a:p>
                      <a:pPr marL="0" algn="ctr" rtl="0" eaLnBrk="1" latinLnBrk="0" hangingPunct="1">
                        <a:lnSpc>
                          <a:spcPct val="100000"/>
                        </a:lnSpc>
                        <a:spcBef>
                          <a:spcPts val="1200"/>
                        </a:spcBef>
                        <a:spcAft>
                          <a:spcPts val="800"/>
                        </a:spcAft>
                      </a:pPr>
                      <a:r>
                        <a:rPr lang="en-GB" sz="2400">
                          <a:effectLst/>
                          <a:latin typeface="Avenir Next LT Pro" panose="020B0504020202020204" pitchFamily="34" charset="0"/>
                        </a:rPr>
                        <a:t>88.3±1.36%</a:t>
                      </a:r>
                    </a:p>
                  </a:txBody>
                  <a:tcPr marL="0" marR="0" marT="0" marB="0" anchor="ctr"/>
                </a:tc>
                <a:extLst>
                  <a:ext uri="{0D108BD9-81ED-4DB2-BD59-A6C34878D82A}">
                    <a16:rowId xmlns:a16="http://schemas.microsoft.com/office/drawing/2014/main" val="1817120273"/>
                  </a:ext>
                </a:extLst>
              </a:tr>
              <a:tr h="737259">
                <a:tc>
                  <a:txBody>
                    <a:bodyPr/>
                    <a:lstStyle/>
                    <a:p>
                      <a:pPr marL="0" algn="ctr" rtl="0" eaLnBrk="1" latinLnBrk="0" hangingPunct="1">
                        <a:spcBef>
                          <a:spcPts val="0"/>
                        </a:spcBef>
                        <a:spcAft>
                          <a:spcPts val="0"/>
                        </a:spcAft>
                      </a:pPr>
                      <a:r>
                        <a:rPr lang="en-GB" sz="2400" b="1">
                          <a:effectLst/>
                          <a:latin typeface="Avenir Next LT Pro" panose="020B0504020202020204" pitchFamily="34" charset="0"/>
                        </a:rPr>
                        <a:t>  VGG19</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84±2.63%</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93±5.01%</a:t>
                      </a:r>
                      <a:r>
                        <a:rPr lang="en-GB" sz="2400" kern="1200">
                          <a:effectLst/>
                          <a:latin typeface="Avenir Next LT Pro" panose="020B0504020202020204" pitchFamily="34" charset="0"/>
                        </a:rPr>
                        <a:t> </a:t>
                      </a:r>
                      <a:endParaRPr lang="en-GB" sz="2400">
                        <a:effectLst/>
                        <a:latin typeface="Avenir Next LT Pro" panose="020B0504020202020204" pitchFamily="34" charset="0"/>
                      </a:endParaRP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82±4.14%</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85.5±2.54%</a:t>
                      </a:r>
                    </a:p>
                  </a:txBody>
                  <a:tcPr marL="0" marR="0" marT="0" marB="0" anchor="ctr"/>
                </a:tc>
                <a:extLst>
                  <a:ext uri="{0D108BD9-81ED-4DB2-BD59-A6C34878D82A}">
                    <a16:rowId xmlns:a16="http://schemas.microsoft.com/office/drawing/2014/main" val="2551264661"/>
                  </a:ext>
                </a:extLst>
              </a:tr>
              <a:tr h="816656">
                <a:tc>
                  <a:txBody>
                    <a:bodyPr/>
                    <a:lstStyle/>
                    <a:p>
                      <a:pPr marL="0" algn="ctr" rtl="0" eaLnBrk="1" latinLnBrk="0" hangingPunct="1">
                        <a:spcBef>
                          <a:spcPts val="0"/>
                        </a:spcBef>
                        <a:spcAft>
                          <a:spcPts val="0"/>
                        </a:spcAft>
                      </a:pPr>
                      <a:r>
                        <a:rPr lang="en-GB" sz="2400" b="1">
                          <a:effectLst/>
                          <a:latin typeface="Avenir Next LT Pro" panose="020B0504020202020204" pitchFamily="34" charset="0"/>
                        </a:rPr>
                        <a:t>   VGG16</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80.7 2.72%</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94.8±5.01%</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77.2±4.06%</a:t>
                      </a:r>
                    </a:p>
                  </a:txBody>
                  <a:tcPr marL="0" marR="0" marT="0" marB="0" anchor="ctr"/>
                </a:tc>
                <a:tc>
                  <a:txBody>
                    <a:bodyPr/>
                    <a:lstStyle/>
                    <a:p>
                      <a:pPr marL="0" algn="ctr" rtl="0" eaLnBrk="1" latinLnBrk="0" hangingPunct="1">
                        <a:lnSpc>
                          <a:spcPct val="100000"/>
                        </a:lnSpc>
                        <a:spcBef>
                          <a:spcPts val="1200"/>
                        </a:spcBef>
                        <a:spcAft>
                          <a:spcPts val="800"/>
                        </a:spcAft>
                      </a:pPr>
                      <a:r>
                        <a:rPr lang="en-GB" sz="2400">
                          <a:effectLst/>
                          <a:latin typeface="Avenir Next LT Pro" panose="020B0504020202020204" pitchFamily="34" charset="0"/>
                        </a:rPr>
                        <a:t>85±1.43%</a:t>
                      </a:r>
                    </a:p>
                  </a:txBody>
                  <a:tcPr marL="0" marR="0" marT="0" marB="0" anchor="ctr"/>
                </a:tc>
                <a:extLst>
                  <a:ext uri="{0D108BD9-81ED-4DB2-BD59-A6C34878D82A}">
                    <a16:rowId xmlns:a16="http://schemas.microsoft.com/office/drawing/2014/main" val="1975241095"/>
                  </a:ext>
                </a:extLst>
              </a:tr>
              <a:tr h="765616">
                <a:tc>
                  <a:txBody>
                    <a:bodyPr/>
                    <a:lstStyle/>
                    <a:p>
                      <a:pPr marL="0" algn="ctr" rtl="0" eaLnBrk="1" latinLnBrk="0" hangingPunct="1">
                        <a:spcBef>
                          <a:spcPts val="0"/>
                        </a:spcBef>
                        <a:spcAft>
                          <a:spcPts val="0"/>
                        </a:spcAft>
                      </a:pPr>
                      <a:r>
                        <a:rPr lang="en-GB" sz="2400" b="1">
                          <a:effectLst/>
                          <a:latin typeface="Avenir Next LT Pro" panose="020B0504020202020204" pitchFamily="34" charset="0"/>
                        </a:rPr>
                        <a:t>ResNet50</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77.7±2.9%</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89±4.09%</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74±5.70%</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80.2±1.02%</a:t>
                      </a:r>
                    </a:p>
                  </a:txBody>
                  <a:tcPr marL="0" marR="0" marT="0" marB="0" anchor="ctr"/>
                </a:tc>
                <a:extLst>
                  <a:ext uri="{0D108BD9-81ED-4DB2-BD59-A6C34878D82A}">
                    <a16:rowId xmlns:a16="http://schemas.microsoft.com/office/drawing/2014/main" val="1649277603"/>
                  </a:ext>
                </a:extLst>
              </a:tr>
              <a:tr h="867698">
                <a:tc>
                  <a:txBody>
                    <a:bodyPr/>
                    <a:lstStyle/>
                    <a:p>
                      <a:pPr marL="0" algn="ctr" rtl="0" eaLnBrk="1" latinLnBrk="0" hangingPunct="1">
                        <a:spcBef>
                          <a:spcPts val="0"/>
                        </a:spcBef>
                        <a:spcAft>
                          <a:spcPts val="0"/>
                        </a:spcAft>
                      </a:pPr>
                      <a:r>
                        <a:rPr lang="en-GB" sz="2400" b="1">
                          <a:effectLst/>
                          <a:latin typeface="Avenir Next LT Pro" panose="020B0504020202020204" pitchFamily="34" charset="0"/>
                        </a:rPr>
                        <a:t>Inception V3</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79.5±1.70%</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90.3±3.87%</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76.5±3.13%</a:t>
                      </a:r>
                    </a:p>
                  </a:txBody>
                  <a:tcPr marL="0" marR="0" marT="0" marB="0" anchor="ctr"/>
                </a:tc>
                <a:tc>
                  <a:txBody>
                    <a:bodyPr/>
                    <a:lstStyle/>
                    <a:p>
                      <a:pPr marL="0" algn="ctr" rtl="0" eaLnBrk="1" latinLnBrk="0" hangingPunct="1">
                        <a:lnSpc>
                          <a:spcPct val="100000"/>
                        </a:lnSpc>
                        <a:spcBef>
                          <a:spcPts val="0"/>
                        </a:spcBef>
                        <a:spcAft>
                          <a:spcPts val="0"/>
                        </a:spcAft>
                      </a:pPr>
                      <a:r>
                        <a:rPr lang="en-GB" sz="2400">
                          <a:effectLst/>
                          <a:latin typeface="Avenir Next LT Pro" panose="020B0504020202020204" pitchFamily="34" charset="0"/>
                        </a:rPr>
                        <a:t>84.7±0.60%</a:t>
                      </a:r>
                    </a:p>
                  </a:txBody>
                  <a:tcPr marL="0" marR="0" marT="0" marB="0" anchor="ctr"/>
                </a:tc>
                <a:extLst>
                  <a:ext uri="{0D108BD9-81ED-4DB2-BD59-A6C34878D82A}">
                    <a16:rowId xmlns:a16="http://schemas.microsoft.com/office/drawing/2014/main" val="1469992491"/>
                  </a:ext>
                </a:extLst>
              </a:tr>
            </a:tbl>
          </a:graphicData>
        </a:graphic>
      </p:graphicFrame>
    </p:spTree>
    <p:extLst>
      <p:ext uri="{BB962C8B-B14F-4D97-AF65-F5344CB8AC3E}">
        <p14:creationId xmlns:p14="http://schemas.microsoft.com/office/powerpoint/2010/main" val="282412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FF169-2F50-95AB-FCF1-3883C61766C6}"/>
              </a:ext>
            </a:extLst>
          </p:cNvPr>
          <p:cNvSpPr>
            <a:spLocks noGrp="1"/>
          </p:cNvSpPr>
          <p:nvPr>
            <p:ph type="title"/>
          </p:nvPr>
        </p:nvSpPr>
        <p:spPr>
          <a:xfrm>
            <a:off x="838200" y="365125"/>
            <a:ext cx="10515600" cy="1325563"/>
          </a:xfrm>
        </p:spPr>
        <p:txBody>
          <a:bodyPr>
            <a:normAutofit/>
          </a:bodyPr>
          <a:lstStyle/>
          <a:p>
            <a:r>
              <a:rPr lang="en-US" sz="5400"/>
              <a:t>Results</a:t>
            </a:r>
          </a:p>
        </p:txBody>
      </p:sp>
      <p:sp>
        <p:nvSpPr>
          <p:cNvPr id="1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887E9AD6-AB53-24CD-D14C-9D94FC7A4360}"/>
              </a:ext>
            </a:extLst>
          </p:cNvPr>
          <p:cNvGraphicFramePr>
            <a:graphicFrameLocks noGrp="1"/>
          </p:cNvGraphicFramePr>
          <p:nvPr>
            <p:ph idx="1"/>
            <p:extLst>
              <p:ext uri="{D42A27DB-BD31-4B8C-83A1-F6EECF244321}">
                <p14:modId xmlns:p14="http://schemas.microsoft.com/office/powerpoint/2010/main" val="3602727765"/>
              </p:ext>
            </p:extLst>
          </p:nvPr>
        </p:nvGraphicFramePr>
        <p:xfrm>
          <a:off x="838200" y="2051147"/>
          <a:ext cx="10515598" cy="4649775"/>
        </p:xfrm>
        <a:graphic>
          <a:graphicData uri="http://schemas.openxmlformats.org/drawingml/2006/table">
            <a:tbl>
              <a:tblPr firstRow="1" bandRow="1">
                <a:tableStyleId>{5C22544A-7EE6-4342-B048-85BDC9FD1C3A}</a:tableStyleId>
              </a:tblPr>
              <a:tblGrid>
                <a:gridCol w="1804853">
                  <a:extLst>
                    <a:ext uri="{9D8B030D-6E8A-4147-A177-3AD203B41FA5}">
                      <a16:colId xmlns:a16="http://schemas.microsoft.com/office/drawing/2014/main" val="28824952"/>
                    </a:ext>
                  </a:extLst>
                </a:gridCol>
                <a:gridCol w="1742149">
                  <a:extLst>
                    <a:ext uri="{9D8B030D-6E8A-4147-A177-3AD203B41FA5}">
                      <a16:colId xmlns:a16="http://schemas.microsoft.com/office/drawing/2014/main" val="2321671759"/>
                    </a:ext>
                  </a:extLst>
                </a:gridCol>
                <a:gridCol w="1742149">
                  <a:extLst>
                    <a:ext uri="{9D8B030D-6E8A-4147-A177-3AD203B41FA5}">
                      <a16:colId xmlns:a16="http://schemas.microsoft.com/office/drawing/2014/main" val="2497963041"/>
                    </a:ext>
                  </a:extLst>
                </a:gridCol>
                <a:gridCol w="1742149">
                  <a:extLst>
                    <a:ext uri="{9D8B030D-6E8A-4147-A177-3AD203B41FA5}">
                      <a16:colId xmlns:a16="http://schemas.microsoft.com/office/drawing/2014/main" val="577064188"/>
                    </a:ext>
                  </a:extLst>
                </a:gridCol>
                <a:gridCol w="1742149">
                  <a:extLst>
                    <a:ext uri="{9D8B030D-6E8A-4147-A177-3AD203B41FA5}">
                      <a16:colId xmlns:a16="http://schemas.microsoft.com/office/drawing/2014/main" val="699372803"/>
                    </a:ext>
                  </a:extLst>
                </a:gridCol>
                <a:gridCol w="1742149">
                  <a:extLst>
                    <a:ext uri="{9D8B030D-6E8A-4147-A177-3AD203B41FA5}">
                      <a16:colId xmlns:a16="http://schemas.microsoft.com/office/drawing/2014/main" val="3324694041"/>
                    </a:ext>
                  </a:extLst>
                </a:gridCol>
              </a:tblGrid>
              <a:tr h="929955">
                <a:tc>
                  <a:txBody>
                    <a:bodyPr/>
                    <a:lstStyle/>
                    <a:p>
                      <a:pPr marL="0" algn="ctr" rtl="0" eaLnBrk="1" latinLnBrk="0" hangingPunct="1">
                        <a:lnSpc>
                          <a:spcPct val="115000"/>
                        </a:lnSpc>
                        <a:spcBef>
                          <a:spcPts val="0"/>
                        </a:spcBef>
                        <a:spcAft>
                          <a:spcPts val="800"/>
                        </a:spcAft>
                      </a:pPr>
                      <a:r>
                        <a:rPr lang="en-US" sz="2300" b="0" kern="1200">
                          <a:effectLst/>
                          <a:latin typeface="Avenir Next LT Pro"/>
                        </a:rPr>
                        <a:t>Model  </a:t>
                      </a:r>
                      <a:endParaRPr lang="en-US" sz="2300" b="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b="0" kern="1200">
                          <a:effectLst/>
                          <a:latin typeface="Avenir Next LT Pro"/>
                        </a:rPr>
                        <a:t>VGG16</a:t>
                      </a:r>
                      <a:endParaRPr lang="en-US" sz="2300" b="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b="0" kern="1200">
                          <a:effectLst/>
                          <a:latin typeface="Avenir Next LT Pro"/>
                        </a:rPr>
                        <a:t>ResNet50</a:t>
                      </a:r>
                      <a:endParaRPr lang="en-US" sz="2300" b="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b="0" kern="1200">
                          <a:effectLst/>
                          <a:latin typeface="Avenir Next LT Pro"/>
                        </a:rPr>
                        <a:t>VGG19</a:t>
                      </a:r>
                      <a:endParaRPr lang="en-US" sz="2300" b="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b="0" kern="1200">
                          <a:effectLst/>
                          <a:latin typeface="Avenir Next LT Pro"/>
                        </a:rPr>
                        <a:t>InceptionV3</a:t>
                      </a:r>
                      <a:endParaRPr lang="en-US" sz="2300" b="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b="0" kern="1200">
                          <a:effectLst/>
                          <a:latin typeface="Avenir Next LT Pro"/>
                        </a:rPr>
                        <a:t>DenseNet 201</a:t>
                      </a:r>
                      <a:endParaRPr lang="en-US" sz="2300" b="0">
                        <a:effectLst/>
                        <a:latin typeface="Avenir Next LT Pro"/>
                      </a:endParaRPr>
                    </a:p>
                  </a:txBody>
                  <a:tcPr marL="0" marR="0" marT="0" marB="0" anchor="ctr"/>
                </a:tc>
                <a:extLst>
                  <a:ext uri="{0D108BD9-81ED-4DB2-BD59-A6C34878D82A}">
                    <a16:rowId xmlns:a16="http://schemas.microsoft.com/office/drawing/2014/main" val="2929947445"/>
                  </a:ext>
                </a:extLst>
              </a:tr>
              <a:tr h="929955">
                <a:tc>
                  <a:txBody>
                    <a:bodyPr/>
                    <a:lstStyle/>
                    <a:p>
                      <a:pPr marL="0" algn="ctr" rtl="0" eaLnBrk="1" latinLnBrk="0" hangingPunct="1">
                        <a:lnSpc>
                          <a:spcPct val="115000"/>
                        </a:lnSpc>
                        <a:spcBef>
                          <a:spcPts val="0"/>
                        </a:spcBef>
                        <a:spcAft>
                          <a:spcPts val="800"/>
                        </a:spcAft>
                      </a:pPr>
                      <a:r>
                        <a:rPr lang="en-US" sz="2300" b="1" kern="1200">
                          <a:effectLst/>
                          <a:latin typeface="Avenir Next LT Pro"/>
                        </a:rPr>
                        <a:t>Size</a:t>
                      </a:r>
                      <a:endParaRPr lang="en-US" sz="2300" b="1">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528 MB</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99 MB</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549 MB</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92 MB</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80 MB</a:t>
                      </a:r>
                      <a:endParaRPr lang="en-US" sz="2300">
                        <a:effectLst/>
                        <a:latin typeface="Avenir Next LT Pro"/>
                      </a:endParaRPr>
                    </a:p>
                  </a:txBody>
                  <a:tcPr marL="0" marR="0" marT="0" marB="0" anchor="ctr"/>
                </a:tc>
                <a:extLst>
                  <a:ext uri="{0D108BD9-81ED-4DB2-BD59-A6C34878D82A}">
                    <a16:rowId xmlns:a16="http://schemas.microsoft.com/office/drawing/2014/main" val="2723701934"/>
                  </a:ext>
                </a:extLst>
              </a:tr>
              <a:tr h="929955">
                <a:tc>
                  <a:txBody>
                    <a:bodyPr/>
                    <a:lstStyle/>
                    <a:p>
                      <a:pPr marL="0" algn="ctr" rtl="0" eaLnBrk="1" latinLnBrk="0" hangingPunct="1">
                        <a:lnSpc>
                          <a:spcPct val="115000"/>
                        </a:lnSpc>
                        <a:spcBef>
                          <a:spcPts val="0"/>
                        </a:spcBef>
                        <a:spcAft>
                          <a:spcPts val="800"/>
                        </a:spcAft>
                      </a:pPr>
                      <a:r>
                        <a:rPr lang="en-US" sz="2300" b="1" kern="1200">
                          <a:effectLst/>
                          <a:latin typeface="Avenir Next LT Pro"/>
                        </a:rPr>
                        <a:t>Accuracy</a:t>
                      </a:r>
                      <a:endParaRPr lang="en-US" sz="2300" b="1">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82%</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83%</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84%</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79%</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85%</a:t>
                      </a:r>
                      <a:endParaRPr lang="en-US" sz="2300">
                        <a:effectLst/>
                        <a:latin typeface="Avenir Next LT Pro"/>
                      </a:endParaRPr>
                    </a:p>
                  </a:txBody>
                  <a:tcPr marL="0" marR="0" marT="0" marB="0" anchor="ctr"/>
                </a:tc>
                <a:extLst>
                  <a:ext uri="{0D108BD9-81ED-4DB2-BD59-A6C34878D82A}">
                    <a16:rowId xmlns:a16="http://schemas.microsoft.com/office/drawing/2014/main" val="887346979"/>
                  </a:ext>
                </a:extLst>
              </a:tr>
              <a:tr h="929955">
                <a:tc>
                  <a:txBody>
                    <a:bodyPr/>
                    <a:lstStyle/>
                    <a:p>
                      <a:pPr marL="0" algn="ctr" rtl="0" eaLnBrk="1" latinLnBrk="0" hangingPunct="1">
                        <a:lnSpc>
                          <a:spcPct val="115000"/>
                        </a:lnSpc>
                        <a:spcBef>
                          <a:spcPts val="0"/>
                        </a:spcBef>
                        <a:spcAft>
                          <a:spcPts val="800"/>
                        </a:spcAft>
                      </a:pPr>
                      <a:r>
                        <a:rPr lang="en-US" sz="2300" b="1" kern="1200">
                          <a:effectLst/>
                          <a:latin typeface="Avenir Next LT Pro"/>
                        </a:rPr>
                        <a:t>Time per Image (CPU)</a:t>
                      </a: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0.650</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0.258</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0.857</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0.339</a:t>
                      </a:r>
                      <a:endParaRPr lang="en-US" sz="2300">
                        <a:effectLst/>
                        <a:latin typeface="Avenir Next LT Pro"/>
                      </a:endParaRPr>
                    </a:p>
                  </a:txBody>
                  <a:tcPr marL="0" marR="0" marT="0" marB="0" anchor="ctr"/>
                </a:tc>
                <a:tc>
                  <a:txBody>
                    <a:bodyPr/>
                    <a:lstStyle/>
                    <a:p>
                      <a:pPr marL="0" algn="ctr" rtl="0" eaLnBrk="1" latinLnBrk="0" hangingPunct="1">
                        <a:lnSpc>
                          <a:spcPct val="115000"/>
                        </a:lnSpc>
                        <a:spcBef>
                          <a:spcPts val="0"/>
                        </a:spcBef>
                        <a:spcAft>
                          <a:spcPts val="800"/>
                        </a:spcAft>
                      </a:pPr>
                      <a:r>
                        <a:rPr lang="en-US" sz="2300" kern="1200">
                          <a:effectLst/>
                          <a:latin typeface="Avenir Next LT Pro"/>
                        </a:rPr>
                        <a:t>0.480</a:t>
                      </a:r>
                      <a:endParaRPr lang="en-US" sz="2300">
                        <a:effectLst/>
                        <a:latin typeface="Avenir Next LT Pro"/>
                      </a:endParaRPr>
                    </a:p>
                  </a:txBody>
                  <a:tcPr marL="0" marR="0" marT="0" marB="0" anchor="ctr"/>
                </a:tc>
                <a:extLst>
                  <a:ext uri="{0D108BD9-81ED-4DB2-BD59-A6C34878D82A}">
                    <a16:rowId xmlns:a16="http://schemas.microsoft.com/office/drawing/2014/main" val="634080173"/>
                  </a:ext>
                </a:extLst>
              </a:tr>
              <a:tr h="929955">
                <a:tc>
                  <a:txBody>
                    <a:bodyPr/>
                    <a:lstStyle/>
                    <a:p>
                      <a:pPr marL="0" algn="ctr" rtl="0" eaLnBrk="1" latinLnBrk="0" hangingPunct="1">
                        <a:lnSpc>
                          <a:spcPct val="115000"/>
                        </a:lnSpc>
                        <a:spcBef>
                          <a:spcPts val="0"/>
                        </a:spcBef>
                        <a:spcAft>
                          <a:spcPts val="800"/>
                        </a:spcAft>
                      </a:pPr>
                      <a:r>
                        <a:rPr lang="en-US" sz="2300" b="1" kern="1200">
                          <a:effectLst/>
                          <a:latin typeface="Avenir Next LT Pro"/>
                        </a:rPr>
                        <a:t>parameters</a:t>
                      </a:r>
                      <a:endParaRPr lang="en-US" sz="2300" b="1" kern="1200">
                        <a:effectLst/>
                        <a:latin typeface="Avenir Next LT Pro" panose="020B0504020202020204" pitchFamily="34" charset="0"/>
                      </a:endParaRPr>
                    </a:p>
                  </a:txBody>
                  <a:tcPr marL="0" marR="0" marT="0" marB="0" anchor="ctr"/>
                </a:tc>
                <a:tc>
                  <a:txBody>
                    <a:bodyPr/>
                    <a:lstStyle/>
                    <a:p>
                      <a:pPr marL="0" lvl="0" algn="ctr">
                        <a:lnSpc>
                          <a:spcPct val="114999"/>
                        </a:lnSpc>
                        <a:spcBef>
                          <a:spcPts val="0"/>
                        </a:spcBef>
                        <a:spcAft>
                          <a:spcPts val="800"/>
                        </a:spcAft>
                        <a:buNone/>
                      </a:pPr>
                      <a:r>
                        <a:rPr lang="en-US" sz="2300" b="0" i="0" u="none" strike="noStrike" noProof="0">
                          <a:effectLst/>
                        </a:rPr>
                        <a:t>14,847,554</a:t>
                      </a:r>
                      <a:endParaRPr lang="en-US"/>
                    </a:p>
                  </a:txBody>
                  <a:tcPr marL="0" marR="0" marT="0" marB="0" anchor="ctr"/>
                </a:tc>
                <a:tc>
                  <a:txBody>
                    <a:bodyPr/>
                    <a:lstStyle/>
                    <a:p>
                      <a:pPr marL="0" lvl="0" algn="ctr">
                        <a:lnSpc>
                          <a:spcPct val="114999"/>
                        </a:lnSpc>
                        <a:spcBef>
                          <a:spcPts val="0"/>
                        </a:spcBef>
                        <a:spcAft>
                          <a:spcPts val="800"/>
                        </a:spcAft>
                        <a:buNone/>
                      </a:pPr>
                      <a:r>
                        <a:rPr lang="en-US" sz="2300" b="0" i="0" u="none" strike="noStrike" noProof="0">
                          <a:effectLst/>
                        </a:rPr>
                        <a:t>23,801,218</a:t>
                      </a:r>
                      <a:endParaRPr lang="en-US"/>
                    </a:p>
                  </a:txBody>
                  <a:tcPr marL="0" marR="0" marT="0" marB="0" anchor="ctr"/>
                </a:tc>
                <a:tc>
                  <a:txBody>
                    <a:bodyPr/>
                    <a:lstStyle/>
                    <a:p>
                      <a:pPr marL="0" lvl="0" algn="ctr">
                        <a:lnSpc>
                          <a:spcPct val="114999"/>
                        </a:lnSpc>
                        <a:spcBef>
                          <a:spcPts val="0"/>
                        </a:spcBef>
                        <a:spcAft>
                          <a:spcPts val="800"/>
                        </a:spcAft>
                        <a:buNone/>
                      </a:pPr>
                      <a:r>
                        <a:rPr lang="en-US" sz="2300" b="0" i="0" u="none" strike="noStrike" noProof="0">
                          <a:effectLst/>
                        </a:rPr>
                        <a:t>20,289,090</a:t>
                      </a:r>
                      <a:endParaRPr lang="en-US"/>
                    </a:p>
                  </a:txBody>
                  <a:tcPr marL="0" marR="0" marT="0" marB="0" anchor="ctr"/>
                </a:tc>
                <a:tc>
                  <a:txBody>
                    <a:bodyPr/>
                    <a:lstStyle/>
                    <a:p>
                      <a:pPr marL="0" lvl="0" algn="ctr">
                        <a:lnSpc>
                          <a:spcPct val="114999"/>
                        </a:lnSpc>
                        <a:spcBef>
                          <a:spcPts val="0"/>
                        </a:spcBef>
                        <a:spcAft>
                          <a:spcPts val="800"/>
                        </a:spcAft>
                        <a:buNone/>
                      </a:pPr>
                      <a:r>
                        <a:rPr lang="en-US" sz="2300" b="0" i="0" u="none" strike="noStrike" noProof="0">
                          <a:effectLst/>
                        </a:rPr>
                        <a:t>22,034,978</a:t>
                      </a:r>
                      <a:endParaRPr lang="en-US"/>
                    </a:p>
                  </a:txBody>
                  <a:tcPr marL="0" marR="0" marT="0" marB="0" anchor="ctr"/>
                </a:tc>
                <a:tc>
                  <a:txBody>
                    <a:bodyPr/>
                    <a:lstStyle/>
                    <a:p>
                      <a:pPr marL="0" lvl="0" algn="ctr">
                        <a:lnSpc>
                          <a:spcPct val="114999"/>
                        </a:lnSpc>
                        <a:spcBef>
                          <a:spcPts val="0"/>
                        </a:spcBef>
                        <a:spcAft>
                          <a:spcPts val="800"/>
                        </a:spcAft>
                        <a:buNone/>
                      </a:pPr>
                      <a:r>
                        <a:rPr lang="en-US" sz="2300" b="0" i="0" u="none" strike="noStrike" noProof="0">
                          <a:effectLst/>
                        </a:rPr>
                        <a:t>18,342,914</a:t>
                      </a:r>
                      <a:endParaRPr lang="en-US"/>
                    </a:p>
                  </a:txBody>
                  <a:tcPr marL="0" marR="0" marT="0" marB="0" anchor="ctr"/>
                </a:tc>
                <a:extLst>
                  <a:ext uri="{0D108BD9-81ED-4DB2-BD59-A6C34878D82A}">
                    <a16:rowId xmlns:a16="http://schemas.microsoft.com/office/drawing/2014/main" val="967919678"/>
                  </a:ext>
                </a:extLst>
              </a:tr>
            </a:tbl>
          </a:graphicData>
        </a:graphic>
      </p:graphicFrame>
    </p:spTree>
    <p:extLst>
      <p:ext uri="{BB962C8B-B14F-4D97-AF65-F5344CB8AC3E}">
        <p14:creationId xmlns:p14="http://schemas.microsoft.com/office/powerpoint/2010/main" val="6522662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88812" y="2667000"/>
            <a:ext cx="4095160" cy="1523999"/>
          </a:xfrm>
        </p:spPr>
        <p:txBody>
          <a:bodyPr anchor="b">
            <a:normAutofit/>
          </a:bodyPr>
          <a:lstStyle/>
          <a:p>
            <a:r>
              <a:rPr lang="en-US" sz="4500">
                <a:latin typeface="Playfair Display"/>
                <a:cs typeface="Calibri Light"/>
              </a:rPr>
              <a:t>Histopathology </a:t>
            </a:r>
            <a:endParaRPr lang="en-US">
              <a:latin typeface="Playfair Display"/>
              <a:cs typeface="Calibri Light" panose="020F0302020204030204"/>
            </a:endParaRP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14988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5955-EC93-1B06-5B37-4930D2894125}"/>
              </a:ext>
            </a:extLst>
          </p:cNvPr>
          <p:cNvSpPr>
            <a:spLocks noGrp="1"/>
          </p:cNvSpPr>
          <p:nvPr>
            <p:ph type="title"/>
          </p:nvPr>
        </p:nvSpPr>
        <p:spPr>
          <a:xfrm>
            <a:off x="838200" y="365125"/>
            <a:ext cx="10515600" cy="1325563"/>
          </a:xfrm>
        </p:spPr>
        <p:txBody>
          <a:bodyPr>
            <a:normAutofit/>
          </a:bodyPr>
          <a:lstStyle/>
          <a:p>
            <a:r>
              <a:rPr lang="en-US" sz="5400" i="0">
                <a:effectLst/>
                <a:latin typeface="Avenir Next LT Pro"/>
                <a:cs typeface="Calibri Light"/>
              </a:rPr>
              <a:t>Histopathology Datasets</a:t>
            </a:r>
            <a:endParaRPr lang="ar-EG" sz="5400">
              <a:latin typeface="Avenir Next LT Pro"/>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C6414-8964-3323-0680-9EB4CAECEC2F}"/>
              </a:ext>
            </a:extLst>
          </p:cNvPr>
          <p:cNvSpPr>
            <a:spLocks noGrp="1"/>
          </p:cNvSpPr>
          <p:nvPr>
            <p:ph idx="1"/>
          </p:nvPr>
        </p:nvSpPr>
        <p:spPr>
          <a:xfrm>
            <a:off x="838200" y="1929384"/>
            <a:ext cx="10515600" cy="3807639"/>
          </a:xfrm>
        </p:spPr>
        <p:txBody>
          <a:bodyPr vert="horz" lIns="91440" tIns="45720" rIns="91440" bIns="45720" rtlCol="0" anchor="ctr">
            <a:noAutofit/>
          </a:bodyPr>
          <a:lstStyle/>
          <a:p>
            <a:pPr>
              <a:lnSpc>
                <a:spcPct val="110000"/>
              </a:lnSpc>
            </a:pPr>
            <a:r>
              <a:rPr lang="en-US" sz="2600">
                <a:latin typeface="Calibri Light"/>
                <a:cs typeface="Calibri Light"/>
              </a:rPr>
              <a:t>Breast Cancer Histopathology (BACH).</a:t>
            </a:r>
            <a:endParaRPr lang="en-US" sz="2600">
              <a:latin typeface="Calibri Light"/>
              <a:cs typeface="Calibri"/>
            </a:endParaRPr>
          </a:p>
          <a:p>
            <a:pPr>
              <a:lnSpc>
                <a:spcPct val="110000"/>
              </a:lnSpc>
            </a:pPr>
            <a:r>
              <a:rPr lang="en-US" sz="2600">
                <a:latin typeface="Calibri Light"/>
                <a:cs typeface="Calibri Light"/>
              </a:rPr>
              <a:t>the Cancer Metastases in Lymph Nodes, Invasive Ductal Carcinoma (IDC).</a:t>
            </a:r>
            <a:endParaRPr lang="en-US" sz="2600">
              <a:latin typeface="Calibri Light"/>
              <a:cs typeface="Calibri"/>
            </a:endParaRPr>
          </a:p>
          <a:p>
            <a:pPr>
              <a:lnSpc>
                <a:spcPct val="110000"/>
              </a:lnSpc>
            </a:pPr>
            <a:r>
              <a:rPr lang="en-US" sz="2600" b="1">
                <a:latin typeface="Calibri Light"/>
                <a:cs typeface="Calibri Light"/>
              </a:rPr>
              <a:t>Breast  Cancer  Histopathological  Image  Classification (</a:t>
            </a:r>
            <a:r>
              <a:rPr lang="en-US" sz="2600" b="1" err="1">
                <a:latin typeface="Calibri Light"/>
                <a:cs typeface="Calibri Light"/>
              </a:rPr>
              <a:t>BreakHis</a:t>
            </a:r>
            <a:r>
              <a:rPr lang="en-US" sz="2600" b="1">
                <a:latin typeface="Calibri Light"/>
                <a:cs typeface="Calibri Light"/>
              </a:rPr>
              <a:t>).</a:t>
            </a:r>
            <a:endParaRPr lang="en-US" sz="2600" b="1">
              <a:latin typeface="Calibri Light"/>
              <a:cs typeface="Calibri"/>
            </a:endParaRPr>
          </a:p>
          <a:p>
            <a:pPr>
              <a:lnSpc>
                <a:spcPct val="110000"/>
              </a:lnSpc>
            </a:pPr>
            <a:r>
              <a:rPr lang="en-US" sz="2600">
                <a:latin typeface="Calibri Light"/>
                <a:cs typeface="Calibri Light"/>
              </a:rPr>
              <a:t>Stanford Tissue Microarray (TMA).</a:t>
            </a:r>
            <a:endParaRPr lang="en-US" sz="2600">
              <a:latin typeface="Calibri Light"/>
              <a:cs typeface="Calibri"/>
            </a:endParaRPr>
          </a:p>
          <a:p>
            <a:pPr>
              <a:lnSpc>
                <a:spcPct val="110000"/>
              </a:lnSpc>
            </a:pPr>
            <a:r>
              <a:rPr lang="fr-FR" sz="2600">
                <a:latin typeface="Calibri Light"/>
                <a:cs typeface="Calibri Light"/>
              </a:rPr>
              <a:t>Bio-Image </a:t>
            </a:r>
            <a:r>
              <a:rPr lang="fr-FR" sz="2600" err="1">
                <a:latin typeface="Calibri Light"/>
                <a:cs typeface="Calibri Light"/>
              </a:rPr>
              <a:t>Semantic</a:t>
            </a:r>
            <a:r>
              <a:rPr lang="fr-FR" sz="2600">
                <a:latin typeface="Calibri Light"/>
                <a:cs typeface="Calibri Light"/>
              </a:rPr>
              <a:t> </a:t>
            </a:r>
            <a:r>
              <a:rPr lang="fr-FR" sz="2600" err="1">
                <a:latin typeface="Calibri Light"/>
                <a:cs typeface="Calibri Light"/>
              </a:rPr>
              <a:t>Query</a:t>
            </a:r>
            <a:r>
              <a:rPr lang="fr-FR" sz="2600">
                <a:latin typeface="Calibri Light"/>
                <a:cs typeface="Calibri Light"/>
              </a:rPr>
              <a:t> User Environment (BISQUE).</a:t>
            </a:r>
            <a:endParaRPr lang="ar-EG" sz="2600">
              <a:latin typeface="Calibri Light"/>
              <a:cs typeface="Calibri Light"/>
            </a:endParaRPr>
          </a:p>
        </p:txBody>
      </p:sp>
    </p:spTree>
    <p:extLst>
      <p:ext uri="{BB962C8B-B14F-4D97-AF65-F5344CB8AC3E}">
        <p14:creationId xmlns:p14="http://schemas.microsoft.com/office/powerpoint/2010/main" val="1104478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5955-EC93-1B06-5B37-4930D2894125}"/>
              </a:ext>
            </a:extLst>
          </p:cNvPr>
          <p:cNvSpPr>
            <a:spLocks noGrp="1"/>
          </p:cNvSpPr>
          <p:nvPr>
            <p:ph type="title"/>
          </p:nvPr>
        </p:nvSpPr>
        <p:spPr>
          <a:xfrm>
            <a:off x="838200" y="365125"/>
            <a:ext cx="10515600" cy="1325563"/>
          </a:xfrm>
        </p:spPr>
        <p:txBody>
          <a:bodyPr>
            <a:normAutofit/>
          </a:bodyPr>
          <a:lstStyle/>
          <a:p>
            <a:r>
              <a:rPr lang="en-US" sz="5400" err="1">
                <a:cs typeface="Calibri Light"/>
              </a:rPr>
              <a:t>BreakHis</a:t>
            </a:r>
            <a:r>
              <a:rPr lang="en-US" sz="5400">
                <a:cs typeface="Calibri Light"/>
              </a:rPr>
              <a:t> Dataset </a:t>
            </a:r>
            <a:endParaRPr lang="en-US" sz="5400">
              <a:ea typeface="+mj-lt"/>
              <a:cs typeface="+mj-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C6414-8964-3323-0680-9EB4CAECEC2F}"/>
              </a:ext>
            </a:extLst>
          </p:cNvPr>
          <p:cNvSpPr>
            <a:spLocks noGrp="1"/>
          </p:cNvSpPr>
          <p:nvPr>
            <p:ph idx="1"/>
          </p:nvPr>
        </p:nvSpPr>
        <p:spPr>
          <a:xfrm>
            <a:off x="838200" y="1929384"/>
            <a:ext cx="3736109" cy="4219762"/>
          </a:xfrm>
        </p:spPr>
        <p:txBody>
          <a:bodyPr vert="horz" lIns="91440" tIns="45720" rIns="91440" bIns="45720" rtlCol="0" anchor="ctr">
            <a:normAutofit/>
          </a:bodyPr>
          <a:lstStyle/>
          <a:p>
            <a:pPr>
              <a:lnSpc>
                <a:spcPct val="110000"/>
              </a:lnSpc>
              <a:buFont typeface="Arial"/>
            </a:pPr>
            <a:r>
              <a:rPr lang="en-US" sz="2600">
                <a:latin typeface="Calibri Light"/>
                <a:ea typeface="+mn-lt"/>
                <a:cs typeface="+mn-lt"/>
              </a:rPr>
              <a:t>The Breast Cancer Histopathological Image Classification (</a:t>
            </a:r>
            <a:r>
              <a:rPr lang="en-US" sz="2600" err="1">
                <a:latin typeface="Calibri Light"/>
                <a:ea typeface="+mn-lt"/>
                <a:cs typeface="+mn-lt"/>
              </a:rPr>
              <a:t>BreakHis</a:t>
            </a:r>
            <a:r>
              <a:rPr lang="en-US" sz="2600">
                <a:latin typeface="Calibri Light"/>
                <a:ea typeface="+mn-lt"/>
                <a:cs typeface="+mn-lt"/>
              </a:rPr>
              <a:t>).</a:t>
            </a:r>
          </a:p>
          <a:p>
            <a:pPr>
              <a:lnSpc>
                <a:spcPct val="110000"/>
              </a:lnSpc>
              <a:buFont typeface="Arial"/>
              <a:buChar char="•"/>
            </a:pPr>
            <a:r>
              <a:rPr lang="en-US" sz="2600">
                <a:latin typeface="Calibri Light"/>
                <a:ea typeface="+mn-lt"/>
                <a:cs typeface="+mn-lt"/>
              </a:rPr>
              <a:t>Contains 2,480 benign and 5,429 malignant.</a:t>
            </a:r>
            <a:endParaRPr lang="fr-FR">
              <a:latin typeface="Avenir Next LT Pro"/>
              <a:cs typeface="Calibri" panose="020F0502020204030204"/>
            </a:endParaRPr>
          </a:p>
        </p:txBody>
      </p:sp>
      <p:graphicFrame>
        <p:nvGraphicFramePr>
          <p:cNvPr id="4" name="Table 5">
            <a:extLst>
              <a:ext uri="{FF2B5EF4-FFF2-40B4-BE49-F238E27FC236}">
                <a16:creationId xmlns:a16="http://schemas.microsoft.com/office/drawing/2014/main" id="{68143511-4D44-B9EB-BB47-E6FE2E3700C7}"/>
              </a:ext>
            </a:extLst>
          </p:cNvPr>
          <p:cNvGraphicFramePr>
            <a:graphicFrameLocks noGrp="1"/>
          </p:cNvGraphicFramePr>
          <p:nvPr>
            <p:extLst>
              <p:ext uri="{D42A27DB-BD31-4B8C-83A1-F6EECF244321}">
                <p14:modId xmlns:p14="http://schemas.microsoft.com/office/powerpoint/2010/main" val="430514916"/>
              </p:ext>
            </p:extLst>
          </p:nvPr>
        </p:nvGraphicFramePr>
        <p:xfrm>
          <a:off x="5107709" y="2339290"/>
          <a:ext cx="6927272" cy="3702406"/>
        </p:xfrm>
        <a:graphic>
          <a:graphicData uri="http://schemas.openxmlformats.org/drawingml/2006/table">
            <a:tbl>
              <a:tblPr firstRow="1" bandRow="1">
                <a:tableStyleId>{5C22544A-7EE6-4342-B048-85BDC9FD1C3A}</a:tableStyleId>
              </a:tblPr>
              <a:tblGrid>
                <a:gridCol w="1731818">
                  <a:extLst>
                    <a:ext uri="{9D8B030D-6E8A-4147-A177-3AD203B41FA5}">
                      <a16:colId xmlns:a16="http://schemas.microsoft.com/office/drawing/2014/main" val="202932020"/>
                    </a:ext>
                  </a:extLst>
                </a:gridCol>
                <a:gridCol w="1731818">
                  <a:extLst>
                    <a:ext uri="{9D8B030D-6E8A-4147-A177-3AD203B41FA5}">
                      <a16:colId xmlns:a16="http://schemas.microsoft.com/office/drawing/2014/main" val="2447201972"/>
                    </a:ext>
                  </a:extLst>
                </a:gridCol>
                <a:gridCol w="1731818">
                  <a:extLst>
                    <a:ext uri="{9D8B030D-6E8A-4147-A177-3AD203B41FA5}">
                      <a16:colId xmlns:a16="http://schemas.microsoft.com/office/drawing/2014/main" val="3931135750"/>
                    </a:ext>
                  </a:extLst>
                </a:gridCol>
                <a:gridCol w="1731818">
                  <a:extLst>
                    <a:ext uri="{9D8B030D-6E8A-4147-A177-3AD203B41FA5}">
                      <a16:colId xmlns:a16="http://schemas.microsoft.com/office/drawing/2014/main" val="6469415"/>
                    </a:ext>
                  </a:extLst>
                </a:gridCol>
              </a:tblGrid>
              <a:tr h="551692">
                <a:tc>
                  <a:txBody>
                    <a:bodyPr/>
                    <a:lstStyle/>
                    <a:p>
                      <a:pPr algn="ctr"/>
                      <a:r>
                        <a:rPr lang="en-US" b="1"/>
                        <a:t>Magnification</a:t>
                      </a:r>
                    </a:p>
                  </a:txBody>
                  <a:tcPr anchor="ctr"/>
                </a:tc>
                <a:tc>
                  <a:txBody>
                    <a:bodyPr/>
                    <a:lstStyle/>
                    <a:p>
                      <a:pPr algn="ctr"/>
                      <a:r>
                        <a:rPr lang="en-US"/>
                        <a:t>Benign </a:t>
                      </a:r>
                    </a:p>
                  </a:txBody>
                  <a:tcPr anchor="ctr"/>
                </a:tc>
                <a:tc>
                  <a:txBody>
                    <a:bodyPr/>
                    <a:lstStyle/>
                    <a:p>
                      <a:pPr algn="ctr"/>
                      <a:r>
                        <a:rPr lang="en-US"/>
                        <a:t>Malignant</a:t>
                      </a:r>
                    </a:p>
                  </a:txBody>
                  <a:tcPr anchor="ctr"/>
                </a:tc>
                <a:tc>
                  <a:txBody>
                    <a:bodyPr/>
                    <a:lstStyle/>
                    <a:p>
                      <a:pPr algn="ctr"/>
                      <a:r>
                        <a:rPr lang="en-US"/>
                        <a:t>Total</a:t>
                      </a:r>
                    </a:p>
                  </a:txBody>
                  <a:tcPr anchor="ctr"/>
                </a:tc>
                <a:extLst>
                  <a:ext uri="{0D108BD9-81ED-4DB2-BD59-A6C34878D82A}">
                    <a16:rowId xmlns:a16="http://schemas.microsoft.com/office/drawing/2014/main" val="3740784717"/>
                  </a:ext>
                </a:extLst>
              </a:tr>
              <a:tr h="525119">
                <a:tc>
                  <a:txBody>
                    <a:bodyPr/>
                    <a:lstStyle/>
                    <a:p>
                      <a:pPr algn="ctr"/>
                      <a:r>
                        <a:rPr lang="en-US" b="1"/>
                        <a:t>40x</a:t>
                      </a:r>
                    </a:p>
                  </a:txBody>
                  <a:tcPr anchor="ctr"/>
                </a:tc>
                <a:tc>
                  <a:txBody>
                    <a:bodyPr/>
                    <a:lstStyle/>
                    <a:p>
                      <a:pPr algn="ctr"/>
                      <a:r>
                        <a:rPr lang="en-US"/>
                        <a:t>625</a:t>
                      </a:r>
                    </a:p>
                  </a:txBody>
                  <a:tcPr anchor="ctr"/>
                </a:tc>
                <a:tc>
                  <a:txBody>
                    <a:bodyPr/>
                    <a:lstStyle/>
                    <a:p>
                      <a:pPr algn="ctr"/>
                      <a:r>
                        <a:rPr lang="en-US"/>
                        <a:t>1370</a:t>
                      </a:r>
                    </a:p>
                  </a:txBody>
                  <a:tcPr anchor="ctr"/>
                </a:tc>
                <a:tc>
                  <a:txBody>
                    <a:bodyPr/>
                    <a:lstStyle/>
                    <a:p>
                      <a:pPr algn="ctr"/>
                      <a:r>
                        <a:rPr lang="en-US"/>
                        <a:t>1995</a:t>
                      </a:r>
                    </a:p>
                  </a:txBody>
                  <a:tcPr anchor="ctr"/>
                </a:tc>
                <a:extLst>
                  <a:ext uri="{0D108BD9-81ED-4DB2-BD59-A6C34878D82A}">
                    <a16:rowId xmlns:a16="http://schemas.microsoft.com/office/drawing/2014/main" val="2291875404"/>
                  </a:ext>
                </a:extLst>
              </a:tr>
              <a:tr h="525119">
                <a:tc>
                  <a:txBody>
                    <a:bodyPr/>
                    <a:lstStyle/>
                    <a:p>
                      <a:pPr algn="ctr"/>
                      <a:r>
                        <a:rPr lang="en-US" b="1"/>
                        <a:t>100x</a:t>
                      </a:r>
                    </a:p>
                  </a:txBody>
                  <a:tcPr anchor="ctr"/>
                </a:tc>
                <a:tc>
                  <a:txBody>
                    <a:bodyPr/>
                    <a:lstStyle/>
                    <a:p>
                      <a:pPr algn="ctr"/>
                      <a:r>
                        <a:rPr lang="en-US"/>
                        <a:t>644</a:t>
                      </a:r>
                    </a:p>
                  </a:txBody>
                  <a:tcPr anchor="ctr"/>
                </a:tc>
                <a:tc>
                  <a:txBody>
                    <a:bodyPr/>
                    <a:lstStyle/>
                    <a:p>
                      <a:pPr algn="ctr"/>
                      <a:r>
                        <a:rPr lang="en-US"/>
                        <a:t>1437</a:t>
                      </a:r>
                    </a:p>
                  </a:txBody>
                  <a:tcPr anchor="ctr"/>
                </a:tc>
                <a:tc>
                  <a:txBody>
                    <a:bodyPr/>
                    <a:lstStyle/>
                    <a:p>
                      <a:pPr algn="ctr"/>
                      <a:r>
                        <a:rPr lang="en-US"/>
                        <a:t>2081</a:t>
                      </a:r>
                    </a:p>
                  </a:txBody>
                  <a:tcPr anchor="ctr"/>
                </a:tc>
                <a:extLst>
                  <a:ext uri="{0D108BD9-81ED-4DB2-BD59-A6C34878D82A}">
                    <a16:rowId xmlns:a16="http://schemas.microsoft.com/office/drawing/2014/main" val="3672438610"/>
                  </a:ext>
                </a:extLst>
              </a:tr>
              <a:tr h="525119">
                <a:tc>
                  <a:txBody>
                    <a:bodyPr/>
                    <a:lstStyle/>
                    <a:p>
                      <a:pPr algn="ctr"/>
                      <a:r>
                        <a:rPr lang="en-US" b="1"/>
                        <a:t>200x</a:t>
                      </a:r>
                    </a:p>
                  </a:txBody>
                  <a:tcPr anchor="ctr"/>
                </a:tc>
                <a:tc>
                  <a:txBody>
                    <a:bodyPr/>
                    <a:lstStyle/>
                    <a:p>
                      <a:pPr algn="ctr"/>
                      <a:r>
                        <a:rPr lang="en-US"/>
                        <a:t>623</a:t>
                      </a:r>
                    </a:p>
                  </a:txBody>
                  <a:tcPr anchor="ctr"/>
                </a:tc>
                <a:tc>
                  <a:txBody>
                    <a:bodyPr/>
                    <a:lstStyle/>
                    <a:p>
                      <a:pPr algn="ctr"/>
                      <a:r>
                        <a:rPr lang="en-US"/>
                        <a:t>1390</a:t>
                      </a:r>
                    </a:p>
                  </a:txBody>
                  <a:tcPr anchor="ctr"/>
                </a:tc>
                <a:tc>
                  <a:txBody>
                    <a:bodyPr/>
                    <a:lstStyle/>
                    <a:p>
                      <a:pPr algn="ctr"/>
                      <a:r>
                        <a:rPr lang="en-US"/>
                        <a:t>2013</a:t>
                      </a:r>
                    </a:p>
                  </a:txBody>
                  <a:tcPr anchor="ctr"/>
                </a:tc>
                <a:extLst>
                  <a:ext uri="{0D108BD9-81ED-4DB2-BD59-A6C34878D82A}">
                    <a16:rowId xmlns:a16="http://schemas.microsoft.com/office/drawing/2014/main" val="2673994469"/>
                  </a:ext>
                </a:extLst>
              </a:tr>
              <a:tr h="525119">
                <a:tc>
                  <a:txBody>
                    <a:bodyPr/>
                    <a:lstStyle/>
                    <a:p>
                      <a:pPr algn="ctr"/>
                      <a:r>
                        <a:rPr lang="en-US" b="1"/>
                        <a:t>400x</a:t>
                      </a:r>
                    </a:p>
                  </a:txBody>
                  <a:tcPr anchor="ctr"/>
                </a:tc>
                <a:tc>
                  <a:txBody>
                    <a:bodyPr/>
                    <a:lstStyle/>
                    <a:p>
                      <a:pPr algn="ctr"/>
                      <a:r>
                        <a:rPr lang="en-US"/>
                        <a:t>588</a:t>
                      </a:r>
                    </a:p>
                  </a:txBody>
                  <a:tcPr anchor="ctr"/>
                </a:tc>
                <a:tc>
                  <a:txBody>
                    <a:bodyPr/>
                    <a:lstStyle/>
                    <a:p>
                      <a:pPr algn="ctr"/>
                      <a:r>
                        <a:rPr lang="en-US"/>
                        <a:t>1232</a:t>
                      </a:r>
                    </a:p>
                  </a:txBody>
                  <a:tcPr anchor="ctr"/>
                </a:tc>
                <a:tc>
                  <a:txBody>
                    <a:bodyPr/>
                    <a:lstStyle/>
                    <a:p>
                      <a:pPr algn="ctr"/>
                      <a:r>
                        <a:rPr lang="en-US"/>
                        <a:t>1820</a:t>
                      </a:r>
                    </a:p>
                  </a:txBody>
                  <a:tcPr anchor="ctr"/>
                </a:tc>
                <a:extLst>
                  <a:ext uri="{0D108BD9-81ED-4DB2-BD59-A6C34878D82A}">
                    <a16:rowId xmlns:a16="http://schemas.microsoft.com/office/drawing/2014/main" val="2161513302"/>
                  </a:ext>
                </a:extLst>
              </a:tr>
              <a:tr h="525119">
                <a:tc>
                  <a:txBody>
                    <a:bodyPr/>
                    <a:lstStyle/>
                    <a:p>
                      <a:pPr algn="ctr"/>
                      <a:r>
                        <a:rPr lang="en-US" b="1"/>
                        <a:t>Total</a:t>
                      </a:r>
                    </a:p>
                  </a:txBody>
                  <a:tcPr anchor="ctr"/>
                </a:tc>
                <a:tc>
                  <a:txBody>
                    <a:bodyPr/>
                    <a:lstStyle/>
                    <a:p>
                      <a:pPr algn="ctr"/>
                      <a:r>
                        <a:rPr lang="en-US"/>
                        <a:t>2480</a:t>
                      </a:r>
                    </a:p>
                  </a:txBody>
                  <a:tcPr anchor="ctr"/>
                </a:tc>
                <a:tc>
                  <a:txBody>
                    <a:bodyPr/>
                    <a:lstStyle/>
                    <a:p>
                      <a:pPr algn="ctr"/>
                      <a:r>
                        <a:rPr lang="en-US"/>
                        <a:t>5429</a:t>
                      </a:r>
                    </a:p>
                  </a:txBody>
                  <a:tcPr anchor="ctr"/>
                </a:tc>
                <a:tc>
                  <a:txBody>
                    <a:bodyPr/>
                    <a:lstStyle/>
                    <a:p>
                      <a:pPr algn="ctr"/>
                      <a:r>
                        <a:rPr lang="en-US" b="1"/>
                        <a:t>7909</a:t>
                      </a:r>
                    </a:p>
                  </a:txBody>
                  <a:tcPr anchor="ctr"/>
                </a:tc>
                <a:extLst>
                  <a:ext uri="{0D108BD9-81ED-4DB2-BD59-A6C34878D82A}">
                    <a16:rowId xmlns:a16="http://schemas.microsoft.com/office/drawing/2014/main" val="153044205"/>
                  </a:ext>
                </a:extLst>
              </a:tr>
              <a:tr h="525119">
                <a:tc>
                  <a:txBody>
                    <a:bodyPr/>
                    <a:lstStyle/>
                    <a:p>
                      <a:pPr algn="ctr"/>
                      <a:r>
                        <a:rPr lang="en-US" b="1"/>
                        <a:t>Patients</a:t>
                      </a:r>
                    </a:p>
                  </a:txBody>
                  <a:tcPr anchor="ctr"/>
                </a:tc>
                <a:tc>
                  <a:txBody>
                    <a:bodyPr/>
                    <a:lstStyle/>
                    <a:p>
                      <a:pPr algn="ctr"/>
                      <a:r>
                        <a:rPr lang="en-US"/>
                        <a:t>24</a:t>
                      </a:r>
                    </a:p>
                  </a:txBody>
                  <a:tcPr anchor="ctr"/>
                </a:tc>
                <a:tc>
                  <a:txBody>
                    <a:bodyPr/>
                    <a:lstStyle/>
                    <a:p>
                      <a:pPr algn="ctr"/>
                      <a:r>
                        <a:rPr lang="en-US"/>
                        <a:t>58</a:t>
                      </a:r>
                    </a:p>
                  </a:txBody>
                  <a:tcPr anchor="ctr"/>
                </a:tc>
                <a:tc>
                  <a:txBody>
                    <a:bodyPr/>
                    <a:lstStyle/>
                    <a:p>
                      <a:pPr algn="ctr"/>
                      <a:r>
                        <a:rPr lang="en-US" b="1"/>
                        <a:t>82</a:t>
                      </a:r>
                    </a:p>
                  </a:txBody>
                  <a:tcPr anchor="ctr"/>
                </a:tc>
                <a:extLst>
                  <a:ext uri="{0D108BD9-81ED-4DB2-BD59-A6C34878D82A}">
                    <a16:rowId xmlns:a16="http://schemas.microsoft.com/office/drawing/2014/main" val="199030205"/>
                  </a:ext>
                </a:extLst>
              </a:tr>
            </a:tbl>
          </a:graphicData>
        </a:graphic>
      </p:graphicFrame>
    </p:spTree>
    <p:extLst>
      <p:ext uri="{BB962C8B-B14F-4D97-AF65-F5344CB8AC3E}">
        <p14:creationId xmlns:p14="http://schemas.microsoft.com/office/powerpoint/2010/main" val="986954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5955-EC93-1B06-5B37-4930D2894125}"/>
              </a:ext>
            </a:extLst>
          </p:cNvPr>
          <p:cNvSpPr>
            <a:spLocks noGrp="1"/>
          </p:cNvSpPr>
          <p:nvPr>
            <p:ph type="title"/>
          </p:nvPr>
        </p:nvSpPr>
        <p:spPr>
          <a:xfrm>
            <a:off x="838200" y="365125"/>
            <a:ext cx="10515600" cy="1325563"/>
          </a:xfrm>
        </p:spPr>
        <p:txBody>
          <a:bodyPr>
            <a:normAutofit/>
          </a:bodyPr>
          <a:lstStyle/>
          <a:p>
            <a:r>
              <a:rPr lang="en-US" sz="5400" err="1">
                <a:cs typeface="Calibri Light"/>
              </a:rPr>
              <a:t>BreakHis</a:t>
            </a:r>
            <a:r>
              <a:rPr lang="en-US" sz="5400">
                <a:cs typeface="Calibri Light"/>
              </a:rPr>
              <a:t> Dataset Selection</a:t>
            </a:r>
            <a:endParaRPr lang="en-US" sz="5400">
              <a:ea typeface="+mj-lt"/>
              <a:cs typeface="+mj-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C6414-8964-3323-0680-9EB4CAECEC2F}"/>
              </a:ext>
            </a:extLst>
          </p:cNvPr>
          <p:cNvSpPr>
            <a:spLocks noGrp="1"/>
          </p:cNvSpPr>
          <p:nvPr>
            <p:ph idx="1"/>
          </p:nvPr>
        </p:nvSpPr>
        <p:spPr>
          <a:xfrm>
            <a:off x="838200" y="1864989"/>
            <a:ext cx="6609010" cy="4638326"/>
          </a:xfrm>
        </p:spPr>
        <p:txBody>
          <a:bodyPr vert="horz" lIns="91440" tIns="45720" rIns="91440" bIns="45720" rtlCol="0" anchor="ctr">
            <a:normAutofit lnSpcReduction="10000"/>
          </a:bodyPr>
          <a:lstStyle/>
          <a:p>
            <a:pPr>
              <a:lnSpc>
                <a:spcPct val="110000"/>
              </a:lnSpc>
              <a:buFont typeface="Arial"/>
            </a:pPr>
            <a:r>
              <a:rPr lang="en-US" sz="2600">
                <a:latin typeface="Calibri Light"/>
                <a:ea typeface="+mn-lt"/>
                <a:cs typeface="+mn-lt"/>
              </a:rPr>
              <a:t>An equal number of images is used 4,960 in total (2480 benign and 2480 malignant).</a:t>
            </a:r>
          </a:p>
          <a:p>
            <a:pPr>
              <a:lnSpc>
                <a:spcPct val="110000"/>
              </a:lnSpc>
              <a:buFont typeface="Arial"/>
            </a:pPr>
            <a:r>
              <a:rPr lang="en-US" sz="2600">
                <a:latin typeface="Calibri Light"/>
                <a:ea typeface="+mn-lt"/>
                <a:cs typeface="+mn-lt"/>
              </a:rPr>
              <a:t>The data is divided into 3 different sets train, test, and validation with percentages 60%, 20%, 20% respectively. </a:t>
            </a:r>
            <a:endParaRPr lang="en-US" sz="2600">
              <a:latin typeface="Calibri Light"/>
            </a:endParaRPr>
          </a:p>
          <a:p>
            <a:pPr>
              <a:lnSpc>
                <a:spcPct val="110000"/>
              </a:lnSpc>
              <a:buFont typeface="Arial"/>
            </a:pPr>
            <a:r>
              <a:rPr lang="en-US" sz="2600">
                <a:latin typeface="Calibri Light"/>
                <a:ea typeface="+mn-lt"/>
                <a:cs typeface="+mn-lt"/>
              </a:rPr>
              <a:t>The dimensions of images were changed into 224x224 and 299x299  pixels depending on the used model.</a:t>
            </a:r>
            <a:endParaRPr lang="en-US" sz="2600">
              <a:latin typeface="Calibri Light"/>
            </a:endParaRPr>
          </a:p>
          <a:p>
            <a:pPr>
              <a:lnSpc>
                <a:spcPct val="110000"/>
              </a:lnSpc>
              <a:buFont typeface="Arial"/>
            </a:pPr>
            <a:r>
              <a:rPr lang="en-US" sz="2600">
                <a:latin typeface="Calibri Light"/>
                <a:ea typeface="+mn-lt"/>
                <a:cs typeface="+mn-lt"/>
              </a:rPr>
              <a:t>The images were categorized into two class benign and malignant.</a:t>
            </a:r>
            <a:endParaRPr lang="en-US" sz="2600">
              <a:latin typeface="Calibri Light"/>
              <a:cs typeface="Calibri"/>
            </a:endParaRPr>
          </a:p>
        </p:txBody>
      </p:sp>
      <p:pic>
        <p:nvPicPr>
          <p:cNvPr id="6" name="Picture 3" descr="A picture containing background pattern&#10;&#10;Description automatically generated">
            <a:extLst>
              <a:ext uri="{FF2B5EF4-FFF2-40B4-BE49-F238E27FC236}">
                <a16:creationId xmlns:a16="http://schemas.microsoft.com/office/drawing/2014/main" id="{2D479C3E-8D1A-5DBF-C7E6-62F1C4919DF7}"/>
              </a:ext>
            </a:extLst>
          </p:cNvPr>
          <p:cNvPicPr>
            <a:picLocks noChangeAspect="1"/>
          </p:cNvPicPr>
          <p:nvPr/>
        </p:nvPicPr>
        <p:blipFill>
          <a:blip r:embed="rId2"/>
          <a:stretch>
            <a:fillRect/>
          </a:stretch>
        </p:blipFill>
        <p:spPr>
          <a:xfrm>
            <a:off x="7387434" y="2523940"/>
            <a:ext cx="4564060" cy="3116870"/>
          </a:xfrm>
          <a:prstGeom prst="rect">
            <a:avLst/>
          </a:prstGeom>
        </p:spPr>
      </p:pic>
    </p:spTree>
    <p:extLst>
      <p:ext uri="{BB962C8B-B14F-4D97-AF65-F5344CB8AC3E}">
        <p14:creationId xmlns:p14="http://schemas.microsoft.com/office/powerpoint/2010/main" val="3882188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635000" y="640823"/>
            <a:ext cx="3418659" cy="5583148"/>
          </a:xfrm>
        </p:spPr>
        <p:txBody>
          <a:bodyPr anchor="ctr">
            <a:normAutofit/>
          </a:bodyPr>
          <a:lstStyle/>
          <a:p>
            <a:r>
              <a:rPr lang="en-US" sz="5400"/>
              <a:t>Pretrained Models Used</a:t>
            </a:r>
          </a:p>
        </p:txBody>
      </p:sp>
      <p:sp>
        <p:nvSpPr>
          <p:cNvPr id="10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1" name="Content Placeholder 91">
            <a:extLst>
              <a:ext uri="{FF2B5EF4-FFF2-40B4-BE49-F238E27FC236}">
                <a16:creationId xmlns:a16="http://schemas.microsoft.com/office/drawing/2014/main" id="{56200282-1C43-73E4-38BE-B6812E8057A6}"/>
              </a:ext>
            </a:extLst>
          </p:cNvPr>
          <p:cNvGraphicFramePr>
            <a:graphicFrameLocks noGrp="1"/>
          </p:cNvGraphicFramePr>
          <p:nvPr>
            <p:ph idx="1"/>
            <p:extLst>
              <p:ext uri="{D42A27DB-BD31-4B8C-83A1-F6EECF244321}">
                <p14:modId xmlns:p14="http://schemas.microsoft.com/office/powerpoint/2010/main" val="40907372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611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C869E-2A40-4396-5615-E064253D422E}"/>
              </a:ext>
            </a:extLst>
          </p:cNvPr>
          <p:cNvSpPr>
            <a:spLocks noGrp="1"/>
          </p:cNvSpPr>
          <p:nvPr>
            <p:ph type="title"/>
          </p:nvPr>
        </p:nvSpPr>
        <p:spPr>
          <a:xfrm>
            <a:off x="230909" y="640823"/>
            <a:ext cx="4074209" cy="5583148"/>
          </a:xfrm>
        </p:spPr>
        <p:txBody>
          <a:bodyPr anchor="ctr">
            <a:normAutofit/>
          </a:bodyPr>
          <a:lstStyle/>
          <a:p>
            <a:r>
              <a:rPr lang="en-US" sz="5400">
                <a:cs typeface="Calibri Light"/>
              </a:rPr>
              <a:t>Introduction</a:t>
            </a:r>
            <a:endParaRPr lang="en-US" sz="5400" b="1">
              <a:cs typeface="Calibri Light" panose="020F0302020204030204"/>
            </a:endParaRPr>
          </a:p>
        </p:txBody>
      </p:sp>
      <p:sp>
        <p:nvSpPr>
          <p:cNvPr id="5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 name="Content Placeholder 2">
            <a:extLst>
              <a:ext uri="{FF2B5EF4-FFF2-40B4-BE49-F238E27FC236}">
                <a16:creationId xmlns:a16="http://schemas.microsoft.com/office/drawing/2014/main" id="{649AD0C0-0634-3C46-CC68-F345243A949F}"/>
              </a:ext>
            </a:extLst>
          </p:cNvPr>
          <p:cNvGraphicFramePr>
            <a:graphicFrameLocks noGrp="1"/>
          </p:cNvGraphicFramePr>
          <p:nvPr>
            <p:ph idx="1"/>
            <p:extLst>
              <p:ext uri="{D42A27DB-BD31-4B8C-83A1-F6EECF244321}">
                <p14:modId xmlns:p14="http://schemas.microsoft.com/office/powerpoint/2010/main" val="35817430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157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2D4C7-E62B-4BEC-0B6B-234C2E0E25AB}"/>
              </a:ext>
            </a:extLst>
          </p:cNvPr>
          <p:cNvSpPr>
            <a:spLocks noGrp="1"/>
          </p:cNvSpPr>
          <p:nvPr>
            <p:ph type="title"/>
          </p:nvPr>
        </p:nvSpPr>
        <p:spPr>
          <a:xfrm>
            <a:off x="838200" y="365125"/>
            <a:ext cx="10515600" cy="1325563"/>
          </a:xfrm>
        </p:spPr>
        <p:txBody>
          <a:bodyPr>
            <a:normAutofit/>
          </a:bodyPr>
          <a:lstStyle/>
          <a:p>
            <a:r>
              <a:rPr lang="en-US" sz="5400">
                <a:cs typeface="Posterama"/>
              </a:rPr>
              <a:t>Hyper-Parameters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ACE34-FCC3-D31C-182A-CE5DF57854EC}"/>
              </a:ext>
            </a:extLst>
          </p:cNvPr>
          <p:cNvSpPr>
            <a:spLocks noGrp="1"/>
          </p:cNvSpPr>
          <p:nvPr>
            <p:ph idx="1"/>
          </p:nvPr>
        </p:nvSpPr>
        <p:spPr>
          <a:xfrm>
            <a:off x="838200" y="1929384"/>
            <a:ext cx="11033184" cy="4251960"/>
          </a:xfrm>
        </p:spPr>
        <p:txBody>
          <a:bodyPr vert="horz" lIns="91440" tIns="45720" rIns="91440" bIns="45720" rtlCol="0" anchor="t">
            <a:normAutofit/>
          </a:bodyPr>
          <a:lstStyle/>
          <a:p>
            <a:r>
              <a:rPr lang="en-US" b="1" dirty="0">
                <a:ea typeface="+mn-lt"/>
                <a:cs typeface="+mn-lt"/>
              </a:rPr>
              <a:t>Optimizer: </a:t>
            </a:r>
            <a:r>
              <a:rPr lang="en-US" dirty="0">
                <a:ea typeface="+mn-lt"/>
                <a:cs typeface="+mn-lt"/>
              </a:rPr>
              <a:t>Adam.</a:t>
            </a:r>
          </a:p>
          <a:p>
            <a:r>
              <a:rPr lang="en-US" b="1" dirty="0">
                <a:ea typeface="+mn-lt"/>
                <a:cs typeface="+mn-lt"/>
              </a:rPr>
              <a:t>learning rate:</a:t>
            </a:r>
            <a:r>
              <a:rPr lang="en-US" dirty="0">
                <a:ea typeface="+mn-lt"/>
                <a:cs typeface="+mn-lt"/>
              </a:rPr>
              <a:t> 1e-5.</a:t>
            </a:r>
          </a:p>
          <a:p>
            <a:r>
              <a:rPr lang="en-US" dirty="0">
                <a:ea typeface="+mn-lt"/>
                <a:cs typeface="+mn-lt"/>
              </a:rPr>
              <a:t> </a:t>
            </a:r>
            <a:r>
              <a:rPr lang="en-US" b="1" dirty="0">
                <a:ea typeface="+mn-lt"/>
                <a:cs typeface="+mn-lt"/>
              </a:rPr>
              <a:t>Epochs: </a:t>
            </a:r>
            <a:r>
              <a:rPr lang="en-US" dirty="0">
                <a:ea typeface="+mn-lt"/>
                <a:cs typeface="+mn-lt"/>
              </a:rPr>
              <a:t>100. </a:t>
            </a:r>
          </a:p>
          <a:p>
            <a:r>
              <a:rPr lang="en-US" b="1" dirty="0">
                <a:ea typeface="+mn-lt"/>
                <a:cs typeface="+mn-lt"/>
              </a:rPr>
              <a:t>Batch size:</a:t>
            </a:r>
            <a:r>
              <a:rPr lang="en-US" dirty="0">
                <a:ea typeface="+mn-lt"/>
                <a:cs typeface="+mn-lt"/>
              </a:rPr>
              <a:t> 32. </a:t>
            </a:r>
          </a:p>
          <a:p>
            <a:r>
              <a:rPr lang="en-US" b="1" dirty="0">
                <a:ea typeface="+mn-lt"/>
                <a:cs typeface="+mn-lt"/>
              </a:rPr>
              <a:t>Early stopping.</a:t>
            </a:r>
            <a:endParaRPr lang="en-US" dirty="0">
              <a:ea typeface="+mn-lt"/>
              <a:cs typeface="+mn-lt"/>
            </a:endParaRPr>
          </a:p>
          <a:p>
            <a:r>
              <a:rPr lang="en-US" b="1" dirty="0" err="1">
                <a:ea typeface="+mn-lt"/>
                <a:cs typeface="+mn-lt"/>
              </a:rPr>
              <a:t>ReduceLROnPlateau</a:t>
            </a:r>
            <a:r>
              <a:rPr lang="en-US" b="1" dirty="0">
                <a:ea typeface="+mn-lt"/>
                <a:cs typeface="+mn-lt"/>
              </a:rPr>
              <a:t>.</a:t>
            </a:r>
            <a:endParaRPr lang="en-US" dirty="0" err="1"/>
          </a:p>
          <a:p>
            <a:endParaRPr lang="en-US" sz="2200"/>
          </a:p>
        </p:txBody>
      </p:sp>
    </p:spTree>
    <p:extLst>
      <p:ext uri="{BB962C8B-B14F-4D97-AF65-F5344CB8AC3E}">
        <p14:creationId xmlns:p14="http://schemas.microsoft.com/office/powerpoint/2010/main" val="1467520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258F6-2C50-9C4B-5684-276C5B5CE26E}"/>
              </a:ext>
            </a:extLst>
          </p:cNvPr>
          <p:cNvSpPr>
            <a:spLocks noGrp="1"/>
          </p:cNvSpPr>
          <p:nvPr>
            <p:ph type="title"/>
          </p:nvPr>
        </p:nvSpPr>
        <p:spPr>
          <a:xfrm>
            <a:off x="638881" y="639193"/>
            <a:ext cx="4179270" cy="3573516"/>
          </a:xfrm>
        </p:spPr>
        <p:txBody>
          <a:bodyPr vert="horz" lIns="91440" tIns="45720" rIns="91440" bIns="45720" rtlCol="0" anchor="b">
            <a:normAutofit/>
          </a:bodyPr>
          <a:lstStyle/>
          <a:p>
            <a:r>
              <a:rPr lang="en-US" sz="5400" kern="1200">
                <a:latin typeface="+mj-lt"/>
                <a:ea typeface="+mj-ea"/>
                <a:cs typeface="+mj-cs"/>
              </a:rPr>
              <a:t>Accuracy </a:t>
            </a:r>
            <a:r>
              <a:rPr lang="en-US" sz="5400"/>
              <a:t>C</a:t>
            </a:r>
            <a:r>
              <a:rPr lang="en-US" sz="5400" kern="1200">
                <a:latin typeface="+mj-lt"/>
                <a:ea typeface="+mj-ea"/>
                <a:cs typeface="+mj-cs"/>
              </a:rPr>
              <a:t>urves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10;&#10;Description automatically generated">
            <a:extLst>
              <a:ext uri="{FF2B5EF4-FFF2-40B4-BE49-F238E27FC236}">
                <a16:creationId xmlns:a16="http://schemas.microsoft.com/office/drawing/2014/main" id="{0BCF1A26-4DC2-C8D8-CB62-D370F153FD9C}"/>
              </a:ext>
            </a:extLst>
          </p:cNvPr>
          <p:cNvPicPr>
            <a:picLocks noGrp="1" noChangeAspect="1"/>
          </p:cNvPicPr>
          <p:nvPr>
            <p:ph idx="1"/>
          </p:nvPr>
        </p:nvPicPr>
        <p:blipFill rotWithShape="1">
          <a:blip r:embed="rId2"/>
          <a:srcRect t="35" b="35"/>
          <a:stretch/>
        </p:blipFill>
        <p:spPr>
          <a:xfrm>
            <a:off x="5461429" y="512499"/>
            <a:ext cx="6087293" cy="5833001"/>
          </a:xfrm>
          <a:prstGeom prst="rect">
            <a:avLst/>
          </a:prstGeom>
        </p:spPr>
      </p:pic>
    </p:spTree>
    <p:extLst>
      <p:ext uri="{BB962C8B-B14F-4D97-AF65-F5344CB8AC3E}">
        <p14:creationId xmlns:p14="http://schemas.microsoft.com/office/powerpoint/2010/main" val="2824639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836AF-2B7C-4012-51D6-ACB97D5D86B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kern="1200">
                <a:latin typeface="+mj-lt"/>
                <a:ea typeface="+mj-ea"/>
                <a:cs typeface="+mj-cs"/>
              </a:rPr>
              <a:t>Loss Curves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10;&#10;Description automatically generated">
            <a:extLst>
              <a:ext uri="{FF2B5EF4-FFF2-40B4-BE49-F238E27FC236}">
                <a16:creationId xmlns:a16="http://schemas.microsoft.com/office/drawing/2014/main" id="{86455581-7CB5-B4DE-8264-97C4D923BF9D}"/>
              </a:ext>
            </a:extLst>
          </p:cNvPr>
          <p:cNvPicPr>
            <a:picLocks noGrp="1" noChangeAspect="1"/>
          </p:cNvPicPr>
          <p:nvPr>
            <p:ph idx="1"/>
          </p:nvPr>
        </p:nvPicPr>
        <p:blipFill rotWithShape="1">
          <a:blip r:embed="rId2"/>
          <a:srcRect l="2" r="2"/>
          <a:stretch/>
        </p:blipFill>
        <p:spPr>
          <a:xfrm>
            <a:off x="5180885" y="405384"/>
            <a:ext cx="6225487" cy="6047232"/>
          </a:xfrm>
          <a:prstGeom prst="rect">
            <a:avLst/>
          </a:prstGeom>
        </p:spPr>
      </p:pic>
    </p:spTree>
    <p:extLst>
      <p:ext uri="{BB962C8B-B14F-4D97-AF65-F5344CB8AC3E}">
        <p14:creationId xmlns:p14="http://schemas.microsoft.com/office/powerpoint/2010/main" val="3557143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2D4C7-E62B-4BEC-0B6B-234C2E0E25AB}"/>
              </a:ext>
            </a:extLst>
          </p:cNvPr>
          <p:cNvSpPr>
            <a:spLocks noGrp="1"/>
          </p:cNvSpPr>
          <p:nvPr>
            <p:ph type="title"/>
          </p:nvPr>
        </p:nvSpPr>
        <p:spPr>
          <a:xfrm>
            <a:off x="838200" y="365125"/>
            <a:ext cx="10515600" cy="1325563"/>
          </a:xfrm>
        </p:spPr>
        <p:txBody>
          <a:bodyPr>
            <a:normAutofit/>
          </a:bodyPr>
          <a:lstStyle/>
          <a:p>
            <a:r>
              <a:rPr lang="en-US" sz="5400">
                <a:cs typeface="Calibri Light"/>
              </a:rPr>
              <a:t>Confusion Matrices</a:t>
            </a:r>
            <a:endParaRPr lang="en-US">
              <a:cs typeface="Calibri 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ACE34-FCC3-D31C-182A-CE5DF57854EC}"/>
              </a:ext>
            </a:extLst>
          </p:cNvPr>
          <p:cNvSpPr>
            <a:spLocks noGrp="1"/>
          </p:cNvSpPr>
          <p:nvPr>
            <p:ph idx="1"/>
          </p:nvPr>
        </p:nvSpPr>
        <p:spPr>
          <a:xfrm>
            <a:off x="838200" y="1929384"/>
            <a:ext cx="11033184" cy="4251960"/>
          </a:xfrm>
        </p:spPr>
        <p:txBody>
          <a:bodyPr vert="horz" lIns="91440" tIns="45720" rIns="91440" bIns="45720" rtlCol="0" anchor="t">
            <a:normAutofit/>
          </a:bodyPr>
          <a:lstStyle/>
          <a:p>
            <a:endParaRPr lang="en-US">
              <a:ea typeface="+mn-lt"/>
              <a:cs typeface="+mn-lt"/>
            </a:endParaRPr>
          </a:p>
          <a:p>
            <a:endParaRPr lang="en-US">
              <a:ea typeface="Calibri"/>
              <a:cs typeface="Calibri"/>
            </a:endParaRPr>
          </a:p>
          <a:p>
            <a:endParaRPr lang="en-US" sz="2200"/>
          </a:p>
        </p:txBody>
      </p:sp>
      <p:pic>
        <p:nvPicPr>
          <p:cNvPr id="5" name="Content Placeholder 7" descr="Graphical user interface&#10;&#10;Description automatically generated">
            <a:extLst>
              <a:ext uri="{FF2B5EF4-FFF2-40B4-BE49-F238E27FC236}">
                <a16:creationId xmlns:a16="http://schemas.microsoft.com/office/drawing/2014/main" id="{98EE3974-A596-F4E5-0E4C-AC8B1AD7D18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71" y="1773843"/>
            <a:ext cx="5053951" cy="41148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EC2EDD8B-C45A-9DA2-4D35-42AA5F5B2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1913" y="1832935"/>
            <a:ext cx="5053951" cy="4114800"/>
          </a:xfrm>
          <a:prstGeom prst="rect">
            <a:avLst/>
          </a:prstGeom>
        </p:spPr>
      </p:pic>
      <p:sp>
        <p:nvSpPr>
          <p:cNvPr id="9" name="TextBox 8">
            <a:extLst>
              <a:ext uri="{FF2B5EF4-FFF2-40B4-BE49-F238E27FC236}">
                <a16:creationId xmlns:a16="http://schemas.microsoft.com/office/drawing/2014/main" id="{6D9BB4D4-CF16-1B5D-DDF0-37E8A9B747E6}"/>
              </a:ext>
            </a:extLst>
          </p:cNvPr>
          <p:cNvSpPr txBox="1"/>
          <p:nvPr/>
        </p:nvSpPr>
        <p:spPr>
          <a:xfrm>
            <a:off x="2075910" y="5939527"/>
            <a:ext cx="3508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MobileNet Confusion Matrix</a:t>
            </a:r>
          </a:p>
        </p:txBody>
      </p:sp>
      <p:sp>
        <p:nvSpPr>
          <p:cNvPr id="11" name="TextBox 10">
            <a:extLst>
              <a:ext uri="{FF2B5EF4-FFF2-40B4-BE49-F238E27FC236}">
                <a16:creationId xmlns:a16="http://schemas.microsoft.com/office/drawing/2014/main" id="{8B60E538-8BEE-A3AE-1B64-C67F88B92CF8}"/>
              </a:ext>
            </a:extLst>
          </p:cNvPr>
          <p:cNvSpPr txBox="1"/>
          <p:nvPr/>
        </p:nvSpPr>
        <p:spPr>
          <a:xfrm>
            <a:off x="7890783" y="5930002"/>
            <a:ext cx="34630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VGG19 Confusion Matrix</a:t>
            </a:r>
          </a:p>
        </p:txBody>
      </p:sp>
    </p:spTree>
    <p:extLst>
      <p:ext uri="{BB962C8B-B14F-4D97-AF65-F5344CB8AC3E}">
        <p14:creationId xmlns:p14="http://schemas.microsoft.com/office/powerpoint/2010/main" val="2964303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2D4C7-E62B-4BEC-0B6B-234C2E0E25AB}"/>
              </a:ext>
            </a:extLst>
          </p:cNvPr>
          <p:cNvSpPr>
            <a:spLocks noGrp="1"/>
          </p:cNvSpPr>
          <p:nvPr>
            <p:ph type="title"/>
          </p:nvPr>
        </p:nvSpPr>
        <p:spPr>
          <a:xfrm>
            <a:off x="838200" y="365125"/>
            <a:ext cx="10515600" cy="1325563"/>
          </a:xfrm>
        </p:spPr>
        <p:txBody>
          <a:bodyPr>
            <a:normAutofit/>
          </a:bodyPr>
          <a:lstStyle/>
          <a:p>
            <a:r>
              <a:rPr lang="en-US" sz="5400">
                <a:ea typeface="+mj-lt"/>
                <a:cs typeface="+mj-lt"/>
              </a:rPr>
              <a:t>ROC Curves</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5ACE34-FCC3-D31C-182A-CE5DF57854EC}"/>
              </a:ext>
            </a:extLst>
          </p:cNvPr>
          <p:cNvSpPr>
            <a:spLocks noGrp="1"/>
          </p:cNvSpPr>
          <p:nvPr>
            <p:ph idx="1"/>
          </p:nvPr>
        </p:nvSpPr>
        <p:spPr>
          <a:xfrm>
            <a:off x="838200" y="1929384"/>
            <a:ext cx="11033184" cy="4251960"/>
          </a:xfrm>
        </p:spPr>
        <p:txBody>
          <a:bodyPr vert="horz" lIns="91440" tIns="45720" rIns="91440" bIns="45720" rtlCol="0" anchor="t">
            <a:normAutofit/>
          </a:bodyPr>
          <a:lstStyle/>
          <a:p>
            <a:endParaRPr lang="en-US">
              <a:ea typeface="+mn-lt"/>
              <a:cs typeface="+mn-lt"/>
            </a:endParaRPr>
          </a:p>
          <a:p>
            <a:endParaRPr lang="en-US">
              <a:ea typeface="Calibri"/>
              <a:cs typeface="Calibri"/>
            </a:endParaRPr>
          </a:p>
          <a:p>
            <a:endParaRPr lang="en-US" sz="2200"/>
          </a:p>
        </p:txBody>
      </p:sp>
      <p:sp>
        <p:nvSpPr>
          <p:cNvPr id="9" name="TextBox 8">
            <a:extLst>
              <a:ext uri="{FF2B5EF4-FFF2-40B4-BE49-F238E27FC236}">
                <a16:creationId xmlns:a16="http://schemas.microsoft.com/office/drawing/2014/main" id="{6D9BB4D4-CF16-1B5D-DDF0-37E8A9B747E6}"/>
              </a:ext>
            </a:extLst>
          </p:cNvPr>
          <p:cNvSpPr txBox="1"/>
          <p:nvPr/>
        </p:nvSpPr>
        <p:spPr>
          <a:xfrm>
            <a:off x="2400300" y="5960853"/>
            <a:ext cx="3318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MobileNet  </a:t>
            </a:r>
            <a:r>
              <a:rPr lang="en-US" b="1">
                <a:latin typeface="Avenir Next LT Pro"/>
                <a:ea typeface="Calibri Light"/>
                <a:cs typeface="Calibri Light"/>
              </a:rPr>
              <a:t>ROC curve</a:t>
            </a:r>
            <a:endParaRPr lang="en-US" b="1">
              <a:latin typeface="Avenir Next LT Pro"/>
            </a:endParaRPr>
          </a:p>
        </p:txBody>
      </p:sp>
      <p:sp>
        <p:nvSpPr>
          <p:cNvPr id="11" name="TextBox 10">
            <a:extLst>
              <a:ext uri="{FF2B5EF4-FFF2-40B4-BE49-F238E27FC236}">
                <a16:creationId xmlns:a16="http://schemas.microsoft.com/office/drawing/2014/main" id="{8B60E538-8BEE-A3AE-1B64-C67F88B92CF8}"/>
              </a:ext>
            </a:extLst>
          </p:cNvPr>
          <p:cNvSpPr txBox="1"/>
          <p:nvPr/>
        </p:nvSpPr>
        <p:spPr>
          <a:xfrm>
            <a:off x="8059947" y="59608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VGG19 </a:t>
            </a:r>
            <a:r>
              <a:rPr lang="en-US" b="1">
                <a:latin typeface="Avenir Next LT Pro"/>
                <a:ea typeface="Calibri Light"/>
                <a:cs typeface="Calibri Light"/>
              </a:rPr>
              <a:t>ROC curve</a:t>
            </a:r>
            <a:endParaRPr lang="en-US" b="1">
              <a:latin typeface="Avenir Next LT Pro"/>
              <a:cs typeface="Calibri"/>
            </a:endParaRPr>
          </a:p>
        </p:txBody>
      </p:sp>
      <p:pic>
        <p:nvPicPr>
          <p:cNvPr id="6" name="Picture 5" descr="Chart, line chart&#10;&#10;Description automatically generated">
            <a:extLst>
              <a:ext uri="{FF2B5EF4-FFF2-40B4-BE49-F238E27FC236}">
                <a16:creationId xmlns:a16="http://schemas.microsoft.com/office/drawing/2014/main" id="{5CDD854B-C202-6855-62B9-F6157A5B1174}"/>
              </a:ext>
            </a:extLst>
          </p:cNvPr>
          <p:cNvPicPr>
            <a:picLocks noChangeAspect="1"/>
          </p:cNvPicPr>
          <p:nvPr/>
        </p:nvPicPr>
        <p:blipFill rotWithShape="1">
          <a:blip r:embed="rId2"/>
          <a:srcRect b="13333"/>
          <a:stretch/>
        </p:blipFill>
        <p:spPr>
          <a:xfrm>
            <a:off x="741476" y="1826109"/>
            <a:ext cx="5434372" cy="4134100"/>
          </a:xfrm>
          <a:prstGeom prst="rect">
            <a:avLst/>
          </a:prstGeom>
        </p:spPr>
      </p:pic>
      <p:pic>
        <p:nvPicPr>
          <p:cNvPr id="13" name="Picture 4" descr="Chart, line chart&#10;&#10;Description automatically generated">
            <a:extLst>
              <a:ext uri="{FF2B5EF4-FFF2-40B4-BE49-F238E27FC236}">
                <a16:creationId xmlns:a16="http://schemas.microsoft.com/office/drawing/2014/main" id="{F7FAB0E5-3410-78B8-D97C-82111CF91E41}"/>
              </a:ext>
            </a:extLst>
          </p:cNvPr>
          <p:cNvPicPr>
            <a:picLocks noChangeAspect="1"/>
          </p:cNvPicPr>
          <p:nvPr/>
        </p:nvPicPr>
        <p:blipFill rotWithShape="1">
          <a:blip r:embed="rId3"/>
          <a:srcRect b="11224"/>
          <a:stretch/>
        </p:blipFill>
        <p:spPr>
          <a:xfrm>
            <a:off x="6260213" y="1827767"/>
            <a:ext cx="5471778" cy="4118709"/>
          </a:xfrm>
          <a:prstGeom prst="rect">
            <a:avLst/>
          </a:prstGeom>
        </p:spPr>
      </p:pic>
    </p:spTree>
    <p:extLst>
      <p:ext uri="{BB962C8B-B14F-4D97-AF65-F5344CB8AC3E}">
        <p14:creationId xmlns:p14="http://schemas.microsoft.com/office/powerpoint/2010/main" val="3051199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3E400-21B1-857C-C937-A6A54EC8A3FE}"/>
              </a:ext>
            </a:extLst>
          </p:cNvPr>
          <p:cNvSpPr>
            <a:spLocks noGrp="1"/>
          </p:cNvSpPr>
          <p:nvPr>
            <p:ph type="title"/>
          </p:nvPr>
        </p:nvSpPr>
        <p:spPr>
          <a:xfrm>
            <a:off x="838200" y="710619"/>
            <a:ext cx="10515600" cy="980069"/>
          </a:xfrm>
        </p:spPr>
        <p:txBody>
          <a:bodyPr>
            <a:normAutofit/>
          </a:bodyPr>
          <a:lstStyle/>
          <a:p>
            <a:r>
              <a:rPr lang="en-US" sz="5400">
                <a:cs typeface="Posterama"/>
              </a:rPr>
              <a:t>Classification Report</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08A07202-C33E-C8D7-5626-9C19E81F17B1}"/>
              </a:ext>
            </a:extLst>
          </p:cNvPr>
          <p:cNvGraphicFramePr>
            <a:graphicFrameLocks noGrp="1"/>
          </p:cNvGraphicFramePr>
          <p:nvPr>
            <p:ph idx="1"/>
            <p:extLst>
              <p:ext uri="{D42A27DB-BD31-4B8C-83A1-F6EECF244321}">
                <p14:modId xmlns:p14="http://schemas.microsoft.com/office/powerpoint/2010/main" val="2865573331"/>
              </p:ext>
            </p:extLst>
          </p:nvPr>
        </p:nvGraphicFramePr>
        <p:xfrm>
          <a:off x="833886" y="2041584"/>
          <a:ext cx="10515603" cy="4521986"/>
        </p:xfrm>
        <a:graphic>
          <a:graphicData uri="http://schemas.openxmlformats.org/drawingml/2006/table">
            <a:tbl>
              <a:tblPr firstRow="1" bandRow="1">
                <a:tableStyleId>{5C22544A-7EE6-4342-B048-85BDC9FD1C3A}</a:tableStyleId>
              </a:tblPr>
              <a:tblGrid>
                <a:gridCol w="2492528">
                  <a:extLst>
                    <a:ext uri="{9D8B030D-6E8A-4147-A177-3AD203B41FA5}">
                      <a16:colId xmlns:a16="http://schemas.microsoft.com/office/drawing/2014/main" val="83510629"/>
                    </a:ext>
                  </a:extLst>
                </a:gridCol>
                <a:gridCol w="1644975">
                  <a:extLst>
                    <a:ext uri="{9D8B030D-6E8A-4147-A177-3AD203B41FA5}">
                      <a16:colId xmlns:a16="http://schemas.microsoft.com/office/drawing/2014/main" val="3010936310"/>
                    </a:ext>
                  </a:extLst>
                </a:gridCol>
                <a:gridCol w="1290235">
                  <a:extLst>
                    <a:ext uri="{9D8B030D-6E8A-4147-A177-3AD203B41FA5}">
                      <a16:colId xmlns:a16="http://schemas.microsoft.com/office/drawing/2014/main" val="992458893"/>
                    </a:ext>
                  </a:extLst>
                </a:gridCol>
                <a:gridCol w="1610987">
                  <a:extLst>
                    <a:ext uri="{9D8B030D-6E8A-4147-A177-3AD203B41FA5}">
                      <a16:colId xmlns:a16="http://schemas.microsoft.com/office/drawing/2014/main" val="615393492"/>
                    </a:ext>
                  </a:extLst>
                </a:gridCol>
                <a:gridCol w="1797916">
                  <a:extLst>
                    <a:ext uri="{9D8B030D-6E8A-4147-A177-3AD203B41FA5}">
                      <a16:colId xmlns:a16="http://schemas.microsoft.com/office/drawing/2014/main" val="120031752"/>
                    </a:ext>
                  </a:extLst>
                </a:gridCol>
                <a:gridCol w="1678962">
                  <a:extLst>
                    <a:ext uri="{9D8B030D-6E8A-4147-A177-3AD203B41FA5}">
                      <a16:colId xmlns:a16="http://schemas.microsoft.com/office/drawing/2014/main" val="2815764780"/>
                    </a:ext>
                  </a:extLst>
                </a:gridCol>
              </a:tblGrid>
              <a:tr h="673886">
                <a:tc>
                  <a:txBody>
                    <a:bodyPr/>
                    <a:lstStyle/>
                    <a:p>
                      <a:pPr algn="ctr">
                        <a:lnSpc>
                          <a:spcPct val="100000"/>
                        </a:lnSpc>
                      </a:pPr>
                      <a:r>
                        <a:rPr lang="en-US" sz="2400" b="0">
                          <a:latin typeface="Avenir Next LT Pro"/>
                        </a:rPr>
                        <a:t>Model</a:t>
                      </a:r>
                    </a:p>
                  </a:txBody>
                  <a:tcPr marL="122353" marR="122353" marT="61177" marB="61177"/>
                </a:tc>
                <a:tc>
                  <a:txBody>
                    <a:bodyPr/>
                    <a:lstStyle/>
                    <a:p>
                      <a:pPr algn="ctr">
                        <a:lnSpc>
                          <a:spcPct val="100000"/>
                        </a:lnSpc>
                      </a:pPr>
                      <a:r>
                        <a:rPr lang="en-US" sz="2400" b="0">
                          <a:latin typeface="Avenir Next LT Pro"/>
                        </a:rPr>
                        <a:t>Precision</a:t>
                      </a:r>
                    </a:p>
                  </a:txBody>
                  <a:tcPr marL="122353" marR="122353" marT="61177" marB="61177"/>
                </a:tc>
                <a:tc>
                  <a:txBody>
                    <a:bodyPr/>
                    <a:lstStyle/>
                    <a:p>
                      <a:pPr algn="ctr">
                        <a:lnSpc>
                          <a:spcPct val="100000"/>
                        </a:lnSpc>
                      </a:pPr>
                      <a:r>
                        <a:rPr lang="en-US" sz="2400" b="0">
                          <a:latin typeface="Avenir Next LT Pro"/>
                        </a:rPr>
                        <a:t>Recall</a:t>
                      </a:r>
                    </a:p>
                  </a:txBody>
                  <a:tcPr marL="122353" marR="122353" marT="61177" marB="61177"/>
                </a:tc>
                <a:tc>
                  <a:txBody>
                    <a:bodyPr/>
                    <a:lstStyle/>
                    <a:p>
                      <a:pPr algn="ctr">
                        <a:lnSpc>
                          <a:spcPct val="100000"/>
                        </a:lnSpc>
                      </a:pPr>
                      <a:r>
                        <a:rPr lang="en-US" sz="2400" b="0">
                          <a:latin typeface="Avenir Next LT Pro"/>
                        </a:rPr>
                        <a:t>F1 score</a:t>
                      </a:r>
                    </a:p>
                  </a:txBody>
                  <a:tcPr marL="122353" marR="122353" marT="61177" marB="61177"/>
                </a:tc>
                <a:tc>
                  <a:txBody>
                    <a:bodyPr/>
                    <a:lstStyle/>
                    <a:p>
                      <a:pPr algn="ctr">
                        <a:lnSpc>
                          <a:spcPct val="100000"/>
                        </a:lnSpc>
                      </a:pPr>
                      <a:r>
                        <a:rPr lang="en-US" sz="2400" b="0">
                          <a:latin typeface="Avenir Next LT Pro"/>
                        </a:rPr>
                        <a:t>Specificity</a:t>
                      </a:r>
                    </a:p>
                  </a:txBody>
                  <a:tcPr marL="122353" marR="122353" marT="61177" marB="61177"/>
                </a:tc>
                <a:tc>
                  <a:txBody>
                    <a:bodyPr/>
                    <a:lstStyle/>
                    <a:p>
                      <a:pPr algn="ctr">
                        <a:lnSpc>
                          <a:spcPct val="100000"/>
                        </a:lnSpc>
                      </a:pPr>
                      <a:r>
                        <a:rPr lang="en-US" sz="2400" b="0">
                          <a:latin typeface="Avenir Next LT Pro"/>
                        </a:rPr>
                        <a:t>Accuracy</a:t>
                      </a:r>
                    </a:p>
                  </a:txBody>
                  <a:tcPr marL="122353" marR="122353" marT="61177" marB="61177"/>
                </a:tc>
                <a:extLst>
                  <a:ext uri="{0D108BD9-81ED-4DB2-BD59-A6C34878D82A}">
                    <a16:rowId xmlns:a16="http://schemas.microsoft.com/office/drawing/2014/main" val="3299382000"/>
                  </a:ext>
                </a:extLst>
              </a:tr>
              <a:tr h="769620">
                <a:tc>
                  <a:txBody>
                    <a:bodyPr/>
                    <a:lstStyle/>
                    <a:p>
                      <a:pPr marL="0" marR="0" lvl="0" indent="0" algn="ctr">
                        <a:lnSpc>
                          <a:spcPct val="100000"/>
                        </a:lnSpc>
                        <a:spcBef>
                          <a:spcPts val="1000"/>
                        </a:spcBef>
                        <a:spcAft>
                          <a:spcPts val="0"/>
                        </a:spcAft>
                        <a:buNone/>
                      </a:pPr>
                      <a:r>
                        <a:rPr lang="en-US" sz="2400" b="1" i="0" u="none" strike="noStrike" noProof="0" err="1">
                          <a:latin typeface="Avenir Next LT Pro"/>
                        </a:rPr>
                        <a:t>DenseNet</a:t>
                      </a:r>
                      <a:r>
                        <a:rPr lang="en-US" sz="2400" b="1" i="0" u="none" strike="noStrike" noProof="0">
                          <a:latin typeface="Avenir Next LT Pro"/>
                        </a:rPr>
                        <a:t> 201</a:t>
                      </a:r>
                    </a:p>
                  </a:txBody>
                  <a:tcPr marL="122353" marR="122353" marT="61177" marB="61177"/>
                </a:tc>
                <a:tc>
                  <a:txBody>
                    <a:bodyPr/>
                    <a:lstStyle/>
                    <a:p>
                      <a:pPr lvl="0" algn="ctr">
                        <a:lnSpc>
                          <a:spcPct val="100000"/>
                        </a:lnSpc>
                        <a:buNone/>
                      </a:pPr>
                      <a:r>
                        <a:rPr lang="en-GB" sz="2400" b="0" i="0" u="none" strike="noStrike" noProof="0">
                          <a:latin typeface="Avenir Next LT Pro"/>
                        </a:rPr>
                        <a:t>91.9%</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92.7%</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92.3%</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92.3%</a:t>
                      </a:r>
                      <a:endParaRPr lang="en-US" sz="2400">
                        <a:latin typeface="Avenir Next LT Pro"/>
                      </a:endParaRPr>
                    </a:p>
                  </a:txBody>
                  <a:tcPr marL="122353" marR="122353" marT="61177" marB="61177"/>
                </a:tc>
                <a:extLst>
                  <a:ext uri="{0D108BD9-81ED-4DB2-BD59-A6C34878D82A}">
                    <a16:rowId xmlns:a16="http://schemas.microsoft.com/office/drawing/2014/main" val="1706081276"/>
                  </a:ext>
                </a:extLst>
              </a:tr>
              <a:tr h="769620">
                <a:tc>
                  <a:txBody>
                    <a:bodyPr/>
                    <a:lstStyle/>
                    <a:p>
                      <a:pPr lvl="0" algn="ctr">
                        <a:lnSpc>
                          <a:spcPct val="100000"/>
                        </a:lnSpc>
                        <a:buNone/>
                      </a:pPr>
                      <a:r>
                        <a:rPr lang="en-US" sz="2400" b="1" i="0" u="none" strike="noStrike" noProof="0">
                          <a:latin typeface="Avenir Next LT Pro"/>
                        </a:rPr>
                        <a:t>MobileNet</a:t>
                      </a:r>
                      <a:endParaRPr lang="en-US" sz="2400" b="1">
                        <a:latin typeface="Avenir Next LT Pro"/>
                      </a:endParaRPr>
                    </a:p>
                  </a:txBody>
                  <a:tcPr marL="122353" marR="122353" marT="61177" marB="61177"/>
                </a:tc>
                <a:tc>
                  <a:txBody>
                    <a:bodyPr/>
                    <a:lstStyle/>
                    <a:p>
                      <a:pPr lvl="0" algn="ctr">
                        <a:lnSpc>
                          <a:spcPct val="100000"/>
                        </a:lnSpc>
                        <a:spcBef>
                          <a:spcPts val="0"/>
                        </a:spcBef>
                        <a:spcAft>
                          <a:spcPts val="0"/>
                        </a:spcAft>
                        <a:buNone/>
                      </a:pPr>
                      <a:r>
                        <a:rPr lang="en-GB" sz="2400" b="0" i="0" u="none" strike="noStrike" noProof="0"/>
                        <a:t>90.9%</a:t>
                      </a:r>
                      <a:endParaRPr lang="en-US"/>
                    </a:p>
                  </a:txBody>
                  <a:tcPr marL="122353" marR="122353" marT="61177" marB="61177"/>
                </a:tc>
                <a:tc>
                  <a:txBody>
                    <a:bodyPr/>
                    <a:lstStyle/>
                    <a:p>
                      <a:pPr lvl="0" algn="ctr">
                        <a:lnSpc>
                          <a:spcPct val="100000"/>
                        </a:lnSpc>
                        <a:spcBef>
                          <a:spcPts val="0"/>
                        </a:spcBef>
                        <a:spcAft>
                          <a:spcPts val="0"/>
                        </a:spcAft>
                        <a:buNone/>
                      </a:pPr>
                      <a:r>
                        <a:rPr lang="en-GB" sz="2400" b="0" i="0" u="none" strike="noStrike" noProof="0"/>
                        <a:t>88.8%</a:t>
                      </a:r>
                      <a:endParaRPr lang="en-US"/>
                    </a:p>
                  </a:txBody>
                  <a:tcPr marL="122353" marR="122353" marT="61177" marB="61177"/>
                </a:tc>
                <a:tc>
                  <a:txBody>
                    <a:bodyPr/>
                    <a:lstStyle/>
                    <a:p>
                      <a:pPr lvl="0" algn="ctr">
                        <a:lnSpc>
                          <a:spcPct val="100000"/>
                        </a:lnSpc>
                        <a:spcBef>
                          <a:spcPts val="0"/>
                        </a:spcBef>
                        <a:spcAft>
                          <a:spcPts val="0"/>
                        </a:spcAft>
                        <a:buNone/>
                      </a:pPr>
                      <a:r>
                        <a:rPr lang="en-GB" sz="2400" b="0" i="0" u="none" strike="noStrike" noProof="0"/>
                        <a:t>89.6%</a:t>
                      </a:r>
                      <a:endParaRPr lang="en-US"/>
                    </a:p>
                  </a:txBody>
                  <a:tcPr marL="122353" marR="122353" marT="61177" marB="61177"/>
                </a:tc>
                <a:tc>
                  <a:txBody>
                    <a:bodyPr/>
                    <a:lstStyle/>
                    <a:p>
                      <a:pPr lvl="0" algn="ctr">
                        <a:lnSpc>
                          <a:spcPct val="100000"/>
                        </a:lnSpc>
                        <a:spcBef>
                          <a:spcPts val="0"/>
                        </a:spcBef>
                        <a:spcAft>
                          <a:spcPts val="0"/>
                        </a:spcAft>
                        <a:buNone/>
                      </a:pPr>
                      <a:r>
                        <a:rPr lang="en-GB" sz="2400" b="0" i="0" u="none" strike="noStrike" noProof="0"/>
                        <a:t>90.7%</a:t>
                      </a:r>
                      <a:endParaRPr lang="en-US"/>
                    </a:p>
                  </a:txBody>
                  <a:tcPr marL="122353" marR="122353" marT="61177" marB="61177"/>
                </a:tc>
                <a:tc>
                  <a:txBody>
                    <a:bodyPr/>
                    <a:lstStyle/>
                    <a:p>
                      <a:pPr lvl="0" algn="ctr">
                        <a:lnSpc>
                          <a:spcPct val="100000"/>
                        </a:lnSpc>
                        <a:spcBef>
                          <a:spcPts val="0"/>
                        </a:spcBef>
                        <a:spcAft>
                          <a:spcPts val="0"/>
                        </a:spcAft>
                        <a:buNone/>
                      </a:pPr>
                      <a:r>
                        <a:rPr lang="en-GB" sz="2400" b="0" i="0" u="none" strike="noStrike" noProof="0"/>
                        <a:t>89.7%</a:t>
                      </a:r>
                      <a:endParaRPr lang="en-US"/>
                    </a:p>
                  </a:txBody>
                  <a:tcPr marL="122353" marR="122353" marT="61177" marB="61177"/>
                </a:tc>
                <a:extLst>
                  <a:ext uri="{0D108BD9-81ED-4DB2-BD59-A6C34878D82A}">
                    <a16:rowId xmlns:a16="http://schemas.microsoft.com/office/drawing/2014/main" val="2582534845"/>
                  </a:ext>
                </a:extLst>
              </a:tr>
              <a:tr h="769620">
                <a:tc>
                  <a:txBody>
                    <a:bodyPr/>
                    <a:lstStyle/>
                    <a:p>
                      <a:pPr lvl="0" algn="ctr">
                        <a:lnSpc>
                          <a:spcPct val="100000"/>
                        </a:lnSpc>
                        <a:buNone/>
                      </a:pPr>
                      <a:r>
                        <a:rPr lang="en-US" sz="2400" b="1" i="0" u="none" strike="noStrike" noProof="0" err="1">
                          <a:latin typeface="Avenir Next LT Pro"/>
                        </a:rPr>
                        <a:t>Xception</a:t>
                      </a:r>
                      <a:endParaRPr lang="en-US" sz="2400" b="1" err="1">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91.7%</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92.9%</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92.4%</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91.8%</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92.3%</a:t>
                      </a:r>
                      <a:endParaRPr lang="en-US" sz="2400">
                        <a:latin typeface="Avenir Next LT Pro"/>
                      </a:endParaRPr>
                    </a:p>
                  </a:txBody>
                  <a:tcPr marL="122353" marR="122353" marT="61177" marB="61177"/>
                </a:tc>
                <a:extLst>
                  <a:ext uri="{0D108BD9-81ED-4DB2-BD59-A6C34878D82A}">
                    <a16:rowId xmlns:a16="http://schemas.microsoft.com/office/drawing/2014/main" val="124367431"/>
                  </a:ext>
                </a:extLst>
              </a:tr>
              <a:tr h="769620">
                <a:tc>
                  <a:txBody>
                    <a:bodyPr/>
                    <a:lstStyle/>
                    <a:p>
                      <a:pPr lvl="0" algn="ctr">
                        <a:lnSpc>
                          <a:spcPct val="100000"/>
                        </a:lnSpc>
                        <a:buNone/>
                      </a:pPr>
                      <a:r>
                        <a:rPr lang="en-US" sz="2400" b="1" i="0" u="none" strike="noStrike" noProof="0" err="1">
                          <a:latin typeface="Avenir Next LT Pro"/>
                        </a:rPr>
                        <a:t>EfficientNet</a:t>
                      </a:r>
                      <a:r>
                        <a:rPr lang="en-US" sz="2400" b="1" i="0" u="none" strike="noStrike" noProof="0">
                          <a:latin typeface="Avenir Next LT Pro"/>
                        </a:rPr>
                        <a:t> B3</a:t>
                      </a:r>
                      <a:endParaRPr lang="en-US" sz="2400" b="1">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93%</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91%</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93%</a:t>
                      </a:r>
                      <a:endParaRPr lang="en-US" sz="240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a:t>
                      </a:r>
                      <a:endParaRPr lang="en-US" sz="2400">
                        <a:latin typeface="Avenir Next LT Pro"/>
                      </a:endParaRPr>
                    </a:p>
                  </a:txBody>
                  <a:tcPr marL="122353" marR="122353" marT="61177" marB="61177"/>
                </a:tc>
                <a:extLst>
                  <a:ext uri="{0D108BD9-81ED-4DB2-BD59-A6C34878D82A}">
                    <a16:rowId xmlns:a16="http://schemas.microsoft.com/office/drawing/2014/main" val="246947827"/>
                  </a:ext>
                </a:extLst>
              </a:tr>
              <a:tr h="769620">
                <a:tc>
                  <a:txBody>
                    <a:bodyPr/>
                    <a:lstStyle/>
                    <a:p>
                      <a:pPr lvl="0" algn="ctr">
                        <a:lnSpc>
                          <a:spcPct val="100000"/>
                        </a:lnSpc>
                        <a:buNone/>
                      </a:pPr>
                      <a:r>
                        <a:rPr lang="en-US" sz="2400" b="1" i="0" u="none" strike="noStrike" noProof="0">
                          <a:latin typeface="Avenir Next LT Pro"/>
                        </a:rPr>
                        <a:t>VGG 19</a:t>
                      </a:r>
                      <a:endParaRPr lang="en-US" sz="2400" b="1">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94.5%</a:t>
                      </a:r>
                      <a:endParaRPr lang="en-US" sz="2400" b="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92.9%</a:t>
                      </a:r>
                      <a:endParaRPr lang="en-US" sz="2400" b="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93.7%</a:t>
                      </a:r>
                      <a:endParaRPr lang="en-US" sz="2400" b="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94.6%</a:t>
                      </a:r>
                      <a:endParaRPr lang="en-US" sz="2400" b="0">
                        <a:latin typeface="Avenir Next LT Pro"/>
                      </a:endParaRPr>
                    </a:p>
                  </a:txBody>
                  <a:tcPr marL="122353" marR="122353" marT="61177" marB="61177"/>
                </a:tc>
                <a:tc>
                  <a:txBody>
                    <a:bodyPr/>
                    <a:lstStyle/>
                    <a:p>
                      <a:pPr lvl="0" algn="ctr">
                        <a:lnSpc>
                          <a:spcPct val="100000"/>
                        </a:lnSpc>
                        <a:buNone/>
                      </a:pPr>
                      <a:r>
                        <a:rPr lang="en-GB" sz="2400" b="0" i="0" u="none" strike="noStrike" noProof="0">
                          <a:latin typeface="Avenir Next LT Pro"/>
                        </a:rPr>
                        <a:t>93.7%</a:t>
                      </a:r>
                      <a:endParaRPr lang="en-US" sz="2400" b="0">
                        <a:latin typeface="Avenir Next LT Pro"/>
                      </a:endParaRPr>
                    </a:p>
                  </a:txBody>
                  <a:tcPr marL="122353" marR="122353" marT="61177" marB="61177"/>
                </a:tc>
                <a:extLst>
                  <a:ext uri="{0D108BD9-81ED-4DB2-BD59-A6C34878D82A}">
                    <a16:rowId xmlns:a16="http://schemas.microsoft.com/office/drawing/2014/main" val="3626104377"/>
                  </a:ext>
                </a:extLst>
              </a:tr>
            </a:tbl>
          </a:graphicData>
        </a:graphic>
      </p:graphicFrame>
    </p:spTree>
    <p:extLst>
      <p:ext uri="{BB962C8B-B14F-4D97-AF65-F5344CB8AC3E}">
        <p14:creationId xmlns:p14="http://schemas.microsoft.com/office/powerpoint/2010/main" val="881026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B1435-77C5-A52B-D11C-4B84A02BBA03}"/>
              </a:ext>
            </a:extLst>
          </p:cNvPr>
          <p:cNvSpPr>
            <a:spLocks noGrp="1"/>
          </p:cNvSpPr>
          <p:nvPr>
            <p:ph type="title"/>
          </p:nvPr>
        </p:nvSpPr>
        <p:spPr>
          <a:xfrm>
            <a:off x="838200" y="703653"/>
            <a:ext cx="10515600" cy="987035"/>
          </a:xfrm>
        </p:spPr>
        <p:txBody>
          <a:bodyPr>
            <a:normAutofit/>
          </a:bodyPr>
          <a:lstStyle/>
          <a:p>
            <a:r>
              <a:rPr lang="en-US" sz="5400">
                <a:cs typeface="Posterama"/>
              </a:rPr>
              <a:t>5-fold cross Validation</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31D7DB2B-E9F6-AA90-BB14-C5F6744EEBED}"/>
              </a:ext>
            </a:extLst>
          </p:cNvPr>
          <p:cNvGraphicFramePr>
            <a:graphicFrameLocks noGrp="1"/>
          </p:cNvGraphicFramePr>
          <p:nvPr>
            <p:ph idx="1"/>
            <p:extLst>
              <p:ext uri="{D42A27DB-BD31-4B8C-83A1-F6EECF244321}">
                <p14:modId xmlns:p14="http://schemas.microsoft.com/office/powerpoint/2010/main" val="3025015099"/>
              </p:ext>
            </p:extLst>
          </p:nvPr>
        </p:nvGraphicFramePr>
        <p:xfrm>
          <a:off x="848263" y="1985555"/>
          <a:ext cx="10515602" cy="4764584"/>
        </p:xfrm>
        <a:graphic>
          <a:graphicData uri="http://schemas.openxmlformats.org/drawingml/2006/table">
            <a:tbl>
              <a:tblPr firstRow="1" bandRow="1">
                <a:tableStyleId>{5C22544A-7EE6-4342-B048-85BDC9FD1C3A}</a:tableStyleId>
              </a:tblPr>
              <a:tblGrid>
                <a:gridCol w="1964606">
                  <a:extLst>
                    <a:ext uri="{9D8B030D-6E8A-4147-A177-3AD203B41FA5}">
                      <a16:colId xmlns:a16="http://schemas.microsoft.com/office/drawing/2014/main" val="577607583"/>
                    </a:ext>
                  </a:extLst>
                </a:gridCol>
                <a:gridCol w="2137749">
                  <a:extLst>
                    <a:ext uri="{9D8B030D-6E8A-4147-A177-3AD203B41FA5}">
                      <a16:colId xmlns:a16="http://schemas.microsoft.com/office/drawing/2014/main" val="1676610936"/>
                    </a:ext>
                  </a:extLst>
                </a:gridCol>
                <a:gridCol w="2137749">
                  <a:extLst>
                    <a:ext uri="{9D8B030D-6E8A-4147-A177-3AD203B41FA5}">
                      <a16:colId xmlns:a16="http://schemas.microsoft.com/office/drawing/2014/main" val="3771491904"/>
                    </a:ext>
                  </a:extLst>
                </a:gridCol>
                <a:gridCol w="2137749">
                  <a:extLst>
                    <a:ext uri="{9D8B030D-6E8A-4147-A177-3AD203B41FA5}">
                      <a16:colId xmlns:a16="http://schemas.microsoft.com/office/drawing/2014/main" val="3145898723"/>
                    </a:ext>
                  </a:extLst>
                </a:gridCol>
                <a:gridCol w="2137749">
                  <a:extLst>
                    <a:ext uri="{9D8B030D-6E8A-4147-A177-3AD203B41FA5}">
                      <a16:colId xmlns:a16="http://schemas.microsoft.com/office/drawing/2014/main" val="1286692659"/>
                    </a:ext>
                  </a:extLst>
                </a:gridCol>
              </a:tblGrid>
              <a:tr h="528313">
                <a:tc>
                  <a:txBody>
                    <a:bodyPr/>
                    <a:lstStyle/>
                    <a:p>
                      <a:pPr lvl="0" algn="ctr">
                        <a:buNone/>
                      </a:pPr>
                      <a:r>
                        <a:rPr lang="en-US" sz="2400" b="0">
                          <a:latin typeface="Avenir Next LT Pro" panose="020B0504020202020204" pitchFamily="34" charset="0"/>
                        </a:rPr>
                        <a:t>Model</a:t>
                      </a:r>
                    </a:p>
                  </a:txBody>
                  <a:tcPr marL="106581" marR="106581" marT="53290" marB="53290"/>
                </a:tc>
                <a:tc>
                  <a:txBody>
                    <a:bodyPr/>
                    <a:lstStyle/>
                    <a:p>
                      <a:pPr lvl="0" algn="ctr">
                        <a:buNone/>
                      </a:pPr>
                      <a:r>
                        <a:rPr lang="en-US" sz="2400" b="0">
                          <a:latin typeface="Avenir Next LT Pro" panose="020B0504020202020204" pitchFamily="34" charset="0"/>
                        </a:rPr>
                        <a:t>Precision</a:t>
                      </a:r>
                    </a:p>
                  </a:txBody>
                  <a:tcPr marL="106581" marR="106581" marT="53290" marB="53290"/>
                </a:tc>
                <a:tc>
                  <a:txBody>
                    <a:bodyPr/>
                    <a:lstStyle/>
                    <a:p>
                      <a:pPr lvl="0" algn="ctr">
                        <a:buNone/>
                      </a:pPr>
                      <a:r>
                        <a:rPr lang="en-US" sz="2400" b="0">
                          <a:latin typeface="Avenir Next LT Pro" panose="020B0504020202020204" pitchFamily="34" charset="0"/>
                        </a:rPr>
                        <a:t>Recall</a:t>
                      </a:r>
                    </a:p>
                  </a:txBody>
                  <a:tcPr marL="106581" marR="106581" marT="53290" marB="53290"/>
                </a:tc>
                <a:tc>
                  <a:txBody>
                    <a:bodyPr/>
                    <a:lstStyle/>
                    <a:p>
                      <a:pPr lvl="0" algn="ctr">
                        <a:buNone/>
                      </a:pPr>
                      <a:r>
                        <a:rPr lang="en-US" sz="2400" b="0">
                          <a:latin typeface="Avenir Next LT Pro" panose="020B0504020202020204" pitchFamily="34" charset="0"/>
                        </a:rPr>
                        <a:t>Specificity</a:t>
                      </a:r>
                    </a:p>
                  </a:txBody>
                  <a:tcPr marL="106581" marR="106581" marT="53290" marB="53290"/>
                </a:tc>
                <a:tc>
                  <a:txBody>
                    <a:bodyPr/>
                    <a:lstStyle/>
                    <a:p>
                      <a:pPr lvl="0" algn="ctr">
                        <a:buNone/>
                      </a:pPr>
                      <a:r>
                        <a:rPr lang="en-US" sz="2400" b="0">
                          <a:latin typeface="Avenir Next LT Pro" panose="020B0504020202020204" pitchFamily="34" charset="0"/>
                        </a:rPr>
                        <a:t>Accuracy</a:t>
                      </a:r>
                    </a:p>
                  </a:txBody>
                  <a:tcPr marL="106581" marR="106581" marT="53290" marB="53290"/>
                </a:tc>
                <a:extLst>
                  <a:ext uri="{0D108BD9-81ED-4DB2-BD59-A6C34878D82A}">
                    <a16:rowId xmlns:a16="http://schemas.microsoft.com/office/drawing/2014/main" val="2503457422"/>
                  </a:ext>
                </a:extLst>
              </a:tr>
              <a:tr h="899333">
                <a:tc>
                  <a:txBody>
                    <a:bodyPr/>
                    <a:lstStyle/>
                    <a:p>
                      <a:pPr marL="0" marR="0" lvl="0" indent="0" algn="ctr">
                        <a:lnSpc>
                          <a:spcPct val="110000"/>
                        </a:lnSpc>
                        <a:spcBef>
                          <a:spcPts val="1000"/>
                        </a:spcBef>
                        <a:spcAft>
                          <a:spcPts val="0"/>
                        </a:spcAft>
                        <a:buNone/>
                      </a:pPr>
                      <a:r>
                        <a:rPr lang="en-US" sz="2400" b="1" i="0" u="none" strike="noStrike" noProof="0">
                          <a:latin typeface="Avenir Next LT Pro" panose="020B0504020202020204" pitchFamily="34" charset="0"/>
                        </a:rPr>
                        <a:t>DenseNet 201</a:t>
                      </a:r>
                      <a:endParaRPr lang="en-US" sz="2400" b="1">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95.04±0.71%</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88.88±0.53%</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94.67±0.72%</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GB" sz="2400" b="0" i="0" u="none" strike="noStrike" noProof="0">
                          <a:latin typeface="Avenir Next LT Pro" panose="020B0504020202020204" pitchFamily="34" charset="0"/>
                        </a:rPr>
                        <a:t>91.57±0.37%</a:t>
                      </a:r>
                      <a:endParaRPr lang="en-US" sz="2400">
                        <a:latin typeface="Avenir Next LT Pro" panose="020B0504020202020204" pitchFamily="34" charset="0"/>
                      </a:endParaRPr>
                    </a:p>
                  </a:txBody>
                  <a:tcPr marL="106581" marR="106581" marT="53290" marB="53290" anchor="ctr"/>
                </a:tc>
                <a:extLst>
                  <a:ext uri="{0D108BD9-81ED-4DB2-BD59-A6C34878D82A}">
                    <a16:rowId xmlns:a16="http://schemas.microsoft.com/office/drawing/2014/main" val="319337218"/>
                  </a:ext>
                </a:extLst>
              </a:tr>
              <a:tr h="850670">
                <a:tc>
                  <a:txBody>
                    <a:bodyPr/>
                    <a:lstStyle/>
                    <a:p>
                      <a:pPr lvl="0" algn="ctr">
                        <a:buNone/>
                      </a:pPr>
                      <a:r>
                        <a:rPr lang="en-US" sz="2400" b="1" i="0" u="none" strike="noStrike" noProof="0">
                          <a:latin typeface="Avenir Next LT Pro" panose="020B0504020202020204" pitchFamily="34" charset="0"/>
                        </a:rPr>
                        <a:t>MobileNet</a:t>
                      </a:r>
                      <a:endParaRPr lang="en-US" sz="2400" b="1">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93.46±1.87%</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86.78±0.79%</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92.96±0.29%</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89.61±0.72%</a:t>
                      </a:r>
                      <a:endParaRPr lang="en-US" sz="2400">
                        <a:latin typeface="Avenir Next LT Pro" panose="020B0504020202020204" pitchFamily="34" charset="0"/>
                      </a:endParaRPr>
                    </a:p>
                  </a:txBody>
                  <a:tcPr marL="106581" marR="106581" marT="53290" marB="53290" anchor="ctr"/>
                </a:tc>
                <a:extLst>
                  <a:ext uri="{0D108BD9-81ED-4DB2-BD59-A6C34878D82A}">
                    <a16:rowId xmlns:a16="http://schemas.microsoft.com/office/drawing/2014/main" val="788583172"/>
                  </a:ext>
                </a:extLst>
              </a:tr>
              <a:tr h="817799">
                <a:tc>
                  <a:txBody>
                    <a:bodyPr/>
                    <a:lstStyle/>
                    <a:p>
                      <a:pPr lvl="0" algn="ctr">
                        <a:buNone/>
                      </a:pPr>
                      <a:r>
                        <a:rPr lang="en-US" sz="2400" b="1" i="0" u="none" strike="noStrike" noProof="0">
                          <a:latin typeface="Avenir Next LT Pro" panose="020B0504020202020204" pitchFamily="34" charset="0"/>
                        </a:rPr>
                        <a:t>Xception</a:t>
                      </a:r>
                      <a:endParaRPr lang="en-US" sz="2400" b="1">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90.72±0.54%</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85.61±0.51%</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90.14±0.5%</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87.74±0.3%</a:t>
                      </a:r>
                      <a:endParaRPr lang="en-US" sz="2400">
                        <a:latin typeface="Avenir Next LT Pro" panose="020B0504020202020204" pitchFamily="34" charset="0"/>
                      </a:endParaRPr>
                    </a:p>
                  </a:txBody>
                  <a:tcPr marL="106581" marR="106581" marT="53290" marB="53290" anchor="ctr"/>
                </a:tc>
                <a:extLst>
                  <a:ext uri="{0D108BD9-81ED-4DB2-BD59-A6C34878D82A}">
                    <a16:rowId xmlns:a16="http://schemas.microsoft.com/office/drawing/2014/main" val="3406754886"/>
                  </a:ext>
                </a:extLst>
              </a:tr>
              <a:tr h="850670">
                <a:tc>
                  <a:txBody>
                    <a:bodyPr/>
                    <a:lstStyle/>
                    <a:p>
                      <a:pPr lvl="0" algn="ctr">
                        <a:buNone/>
                      </a:pPr>
                      <a:r>
                        <a:rPr lang="en-US" sz="2400" b="1" i="0" u="none" strike="noStrike" noProof="0" err="1">
                          <a:latin typeface="Avenir Next LT Pro" panose="020B0504020202020204" pitchFamily="34" charset="0"/>
                        </a:rPr>
                        <a:t>EfficientNet</a:t>
                      </a:r>
                      <a:r>
                        <a:rPr lang="en-US" sz="2400" b="1" i="0" u="none" strike="noStrike" noProof="0">
                          <a:latin typeface="Avenir Next LT Pro" panose="020B0504020202020204" pitchFamily="34" charset="0"/>
                        </a:rPr>
                        <a:t> B3</a:t>
                      </a:r>
                      <a:endParaRPr lang="en-US" sz="2400" b="1">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89.17±1.12%</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88.3±0.79%</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89.56±0.95%</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GB" sz="2400" b="0" i="0" u="none" strike="noStrike" noProof="0">
                          <a:latin typeface="Avenir Next LT Pro" panose="020B0504020202020204" pitchFamily="34" charset="0"/>
                        </a:rPr>
                        <a:t>88.91±0.54%</a:t>
                      </a:r>
                      <a:endParaRPr lang="en-US" sz="2400">
                        <a:latin typeface="Avenir Next LT Pro" panose="020B0504020202020204" pitchFamily="34" charset="0"/>
                      </a:endParaRPr>
                    </a:p>
                  </a:txBody>
                  <a:tcPr marL="106581" marR="106581" marT="53290" marB="53290" anchor="ctr"/>
                </a:tc>
                <a:extLst>
                  <a:ext uri="{0D108BD9-81ED-4DB2-BD59-A6C34878D82A}">
                    <a16:rowId xmlns:a16="http://schemas.microsoft.com/office/drawing/2014/main" val="2181056938"/>
                  </a:ext>
                </a:extLst>
              </a:tr>
              <a:tr h="817799">
                <a:tc>
                  <a:txBody>
                    <a:bodyPr/>
                    <a:lstStyle/>
                    <a:p>
                      <a:pPr lvl="0" algn="ctr">
                        <a:buNone/>
                      </a:pPr>
                      <a:r>
                        <a:rPr lang="en-US" sz="2400" b="1" i="0" u="none" strike="noStrike" noProof="0">
                          <a:latin typeface="Avenir Next LT Pro" panose="020B0504020202020204" pitchFamily="34" charset="0"/>
                        </a:rPr>
                        <a:t>VGG19</a:t>
                      </a:r>
                      <a:endParaRPr lang="en-US" sz="2400" b="1">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89.87±1.53%</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86.95±1.38%</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89.54±1.37%</a:t>
                      </a:r>
                      <a:endParaRPr lang="en-US" sz="2400">
                        <a:latin typeface="Avenir Next LT Pro" panose="020B0504020202020204" pitchFamily="34" charset="0"/>
                      </a:endParaRPr>
                    </a:p>
                  </a:txBody>
                  <a:tcPr marL="106581" marR="106581" marT="53290" marB="53290" anchor="ctr"/>
                </a:tc>
                <a:tc>
                  <a:txBody>
                    <a:bodyPr/>
                    <a:lstStyle/>
                    <a:p>
                      <a:pPr lvl="0" algn="ctr">
                        <a:buNone/>
                      </a:pPr>
                      <a:r>
                        <a:rPr lang="en-US" sz="2400" b="0" i="0" u="none" strike="noStrike" noProof="0">
                          <a:latin typeface="Avenir Next LT Pro" panose="020B0504020202020204" pitchFamily="34" charset="0"/>
                        </a:rPr>
                        <a:t>88.18±0.99%</a:t>
                      </a:r>
                      <a:endParaRPr lang="en-US" sz="2400">
                        <a:latin typeface="Avenir Next LT Pro" panose="020B0504020202020204" pitchFamily="34" charset="0"/>
                      </a:endParaRPr>
                    </a:p>
                  </a:txBody>
                  <a:tcPr marL="106581" marR="106581" marT="53290" marB="53290" anchor="ctr"/>
                </a:tc>
                <a:extLst>
                  <a:ext uri="{0D108BD9-81ED-4DB2-BD59-A6C34878D82A}">
                    <a16:rowId xmlns:a16="http://schemas.microsoft.com/office/drawing/2014/main" val="354457524"/>
                  </a:ext>
                </a:extLst>
              </a:tr>
            </a:tbl>
          </a:graphicData>
        </a:graphic>
      </p:graphicFrame>
    </p:spTree>
    <p:extLst>
      <p:ext uri="{BB962C8B-B14F-4D97-AF65-F5344CB8AC3E}">
        <p14:creationId xmlns:p14="http://schemas.microsoft.com/office/powerpoint/2010/main" val="3156688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71B16-4AF8-CA50-8E0E-F99BCD6FE983}"/>
              </a:ext>
            </a:extLst>
          </p:cNvPr>
          <p:cNvSpPr>
            <a:spLocks noGrp="1"/>
          </p:cNvSpPr>
          <p:nvPr>
            <p:ph type="title"/>
          </p:nvPr>
        </p:nvSpPr>
        <p:spPr>
          <a:xfrm>
            <a:off x="838200" y="802930"/>
            <a:ext cx="10515600" cy="887758"/>
          </a:xfrm>
        </p:spPr>
        <p:txBody>
          <a:bodyPr>
            <a:normAutofit/>
          </a:bodyPr>
          <a:lstStyle/>
          <a:p>
            <a:r>
              <a:rPr lang="en-US" sz="5400">
                <a:cs typeface="Posterama"/>
              </a:rPr>
              <a:t>Results</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F154BEFE-EE0D-923F-F54A-3C07A97B939E}"/>
              </a:ext>
            </a:extLst>
          </p:cNvPr>
          <p:cNvGraphicFramePr>
            <a:graphicFrameLocks noGrp="1"/>
          </p:cNvGraphicFramePr>
          <p:nvPr>
            <p:ph idx="1"/>
            <p:extLst>
              <p:ext uri="{D42A27DB-BD31-4B8C-83A1-F6EECF244321}">
                <p14:modId xmlns:p14="http://schemas.microsoft.com/office/powerpoint/2010/main" val="2885941822"/>
              </p:ext>
            </p:extLst>
          </p:nvPr>
        </p:nvGraphicFramePr>
        <p:xfrm>
          <a:off x="838200" y="2202291"/>
          <a:ext cx="10790588" cy="4055784"/>
        </p:xfrm>
        <a:graphic>
          <a:graphicData uri="http://schemas.openxmlformats.org/drawingml/2006/table">
            <a:tbl>
              <a:tblPr firstRow="1" bandRow="1">
                <a:tableStyleId>{5C22544A-7EE6-4342-B048-85BDC9FD1C3A}</a:tableStyleId>
              </a:tblPr>
              <a:tblGrid>
                <a:gridCol w="1838648">
                  <a:extLst>
                    <a:ext uri="{9D8B030D-6E8A-4147-A177-3AD203B41FA5}">
                      <a16:colId xmlns:a16="http://schemas.microsoft.com/office/drawing/2014/main" val="2908772848"/>
                    </a:ext>
                  </a:extLst>
                </a:gridCol>
                <a:gridCol w="1790388">
                  <a:extLst>
                    <a:ext uri="{9D8B030D-6E8A-4147-A177-3AD203B41FA5}">
                      <a16:colId xmlns:a16="http://schemas.microsoft.com/office/drawing/2014/main" val="222329175"/>
                    </a:ext>
                  </a:extLst>
                </a:gridCol>
                <a:gridCol w="1790388">
                  <a:extLst>
                    <a:ext uri="{9D8B030D-6E8A-4147-A177-3AD203B41FA5}">
                      <a16:colId xmlns:a16="http://schemas.microsoft.com/office/drawing/2014/main" val="1821327155"/>
                    </a:ext>
                  </a:extLst>
                </a:gridCol>
                <a:gridCol w="1790388">
                  <a:extLst>
                    <a:ext uri="{9D8B030D-6E8A-4147-A177-3AD203B41FA5}">
                      <a16:colId xmlns:a16="http://schemas.microsoft.com/office/drawing/2014/main" val="1726268649"/>
                    </a:ext>
                  </a:extLst>
                </a:gridCol>
                <a:gridCol w="1790388">
                  <a:extLst>
                    <a:ext uri="{9D8B030D-6E8A-4147-A177-3AD203B41FA5}">
                      <a16:colId xmlns:a16="http://schemas.microsoft.com/office/drawing/2014/main" val="325954126"/>
                    </a:ext>
                  </a:extLst>
                </a:gridCol>
                <a:gridCol w="1790388">
                  <a:extLst>
                    <a:ext uri="{9D8B030D-6E8A-4147-A177-3AD203B41FA5}">
                      <a16:colId xmlns:a16="http://schemas.microsoft.com/office/drawing/2014/main" val="269639184"/>
                    </a:ext>
                  </a:extLst>
                </a:gridCol>
              </a:tblGrid>
              <a:tr h="925671">
                <a:tc>
                  <a:txBody>
                    <a:bodyPr/>
                    <a:lstStyle/>
                    <a:p>
                      <a:pPr algn="ctr" rtl="0" fontAlgn="base"/>
                      <a:r>
                        <a:rPr lang="en-US" sz="2400" b="0">
                          <a:effectLst/>
                          <a:latin typeface="Avenir Next LT Pro"/>
                        </a:rPr>
                        <a:t>Model</a:t>
                      </a:r>
                      <a:endParaRPr lang="en-US" sz="2400" b="0" i="0">
                        <a:solidFill>
                          <a:srgbClr val="FFFFFF"/>
                        </a:solidFill>
                        <a:effectLst/>
                        <a:latin typeface="Avenir Next LT Pro"/>
                      </a:endParaRPr>
                    </a:p>
                  </a:txBody>
                  <a:tcPr marL="117238" marR="117238" marT="58619" marB="58619" anchor="ctr"/>
                </a:tc>
                <a:tc>
                  <a:txBody>
                    <a:bodyPr/>
                    <a:lstStyle/>
                    <a:p>
                      <a:pPr algn="ctr" rtl="0" fontAlgn="base"/>
                      <a:r>
                        <a:rPr lang="en-US" sz="2400" b="0">
                          <a:effectLst/>
                          <a:latin typeface="Avenir Next LT Pro"/>
                        </a:rPr>
                        <a:t>VGG19</a:t>
                      </a:r>
                      <a:endParaRPr lang="en-US" sz="2400" b="0" i="0">
                        <a:solidFill>
                          <a:srgbClr val="FFFFFF"/>
                        </a:solidFill>
                        <a:effectLst/>
                        <a:latin typeface="Avenir Next LT Pro"/>
                      </a:endParaRPr>
                    </a:p>
                  </a:txBody>
                  <a:tcPr marL="117238" marR="117238" marT="58619" marB="58619" anchor="ctr"/>
                </a:tc>
                <a:tc>
                  <a:txBody>
                    <a:bodyPr/>
                    <a:lstStyle/>
                    <a:p>
                      <a:pPr algn="ctr" rtl="0" fontAlgn="base"/>
                      <a:r>
                        <a:rPr lang="en-US" sz="2400" b="0">
                          <a:effectLst/>
                          <a:latin typeface="Avenir Next LT Pro"/>
                        </a:rPr>
                        <a:t>MobileNet​</a:t>
                      </a:r>
                      <a:endParaRPr lang="en-US" sz="2400" b="0" i="0">
                        <a:solidFill>
                          <a:srgbClr val="FFFFFF"/>
                        </a:solidFill>
                        <a:effectLst/>
                        <a:latin typeface="Avenir Next LT Pro"/>
                      </a:endParaRPr>
                    </a:p>
                  </a:txBody>
                  <a:tcPr marL="117238" marR="117238" marT="58619" marB="58619" anchor="ctr"/>
                </a:tc>
                <a:tc>
                  <a:txBody>
                    <a:bodyPr/>
                    <a:lstStyle/>
                    <a:p>
                      <a:pPr algn="ctr" rtl="0" fontAlgn="base"/>
                      <a:r>
                        <a:rPr lang="en-US" sz="2300" b="0">
                          <a:effectLst/>
                          <a:latin typeface="Avenir Next LT Pro"/>
                        </a:rPr>
                        <a:t>EfficientNet </a:t>
                      </a:r>
                      <a:r>
                        <a:rPr lang="en-US" sz="2400" b="0">
                          <a:effectLst/>
                          <a:latin typeface="Avenir Next LT Pro"/>
                        </a:rPr>
                        <a:t>B3</a:t>
                      </a:r>
                    </a:p>
                  </a:txBody>
                  <a:tcPr marL="117238" marR="117238" marT="58619" marB="58619" anchor="ctr"/>
                </a:tc>
                <a:tc>
                  <a:txBody>
                    <a:bodyPr/>
                    <a:lstStyle/>
                    <a:p>
                      <a:pPr algn="ctr" rtl="0" fontAlgn="base"/>
                      <a:r>
                        <a:rPr lang="en-US" sz="2400" b="0">
                          <a:effectLst/>
                          <a:latin typeface="Avenir Next LT Pro"/>
                        </a:rPr>
                        <a:t>Xception</a:t>
                      </a:r>
                      <a:endParaRPr lang="en-US" sz="2400" b="0" err="1">
                        <a:effectLst/>
                        <a:latin typeface="Avenir Next LT Pro"/>
                      </a:endParaRPr>
                    </a:p>
                  </a:txBody>
                  <a:tcPr marL="117238" marR="117238" marT="58619" marB="58619" anchor="ctr"/>
                </a:tc>
                <a:tc>
                  <a:txBody>
                    <a:bodyPr/>
                    <a:lstStyle/>
                    <a:p>
                      <a:pPr algn="ctr" rtl="0" fontAlgn="base"/>
                      <a:r>
                        <a:rPr lang="en-US" sz="2400" b="0">
                          <a:effectLst/>
                          <a:latin typeface="Avenir Next LT Pro"/>
                        </a:rPr>
                        <a:t>Densenet 201​</a:t>
                      </a:r>
                      <a:endParaRPr lang="en-US" sz="2400" b="0" i="0">
                        <a:solidFill>
                          <a:srgbClr val="FFFFFF"/>
                        </a:solidFill>
                        <a:effectLst/>
                        <a:latin typeface="Avenir Next LT Pro"/>
                      </a:endParaRPr>
                    </a:p>
                  </a:txBody>
                  <a:tcPr marL="117238" marR="117238" marT="58619" marB="58619" anchor="ctr"/>
                </a:tc>
                <a:extLst>
                  <a:ext uri="{0D108BD9-81ED-4DB2-BD59-A6C34878D82A}">
                    <a16:rowId xmlns:a16="http://schemas.microsoft.com/office/drawing/2014/main" val="1139331271"/>
                  </a:ext>
                </a:extLst>
              </a:tr>
              <a:tr h="925671">
                <a:tc>
                  <a:txBody>
                    <a:bodyPr/>
                    <a:lstStyle/>
                    <a:p>
                      <a:pPr algn="ctr" rtl="0" fontAlgn="base"/>
                      <a:r>
                        <a:rPr lang="en-US" sz="2400" b="1">
                          <a:effectLst/>
                          <a:latin typeface="Avenir Next LT Pro"/>
                        </a:rPr>
                        <a:t>Size​</a:t>
                      </a:r>
                      <a:endParaRPr lang="en-US" sz="2400" b="1"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549 MB​</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16 MB​</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48 MB​</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88 MB​</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80 MB​</a:t>
                      </a:r>
                      <a:endParaRPr lang="en-US" sz="2400" b="0" i="0">
                        <a:solidFill>
                          <a:srgbClr val="000000"/>
                        </a:solidFill>
                        <a:effectLst/>
                        <a:latin typeface="Avenir Next LT Pro"/>
                      </a:endParaRPr>
                    </a:p>
                  </a:txBody>
                  <a:tcPr marL="117238" marR="117238" marT="58619" marB="58619" anchor="ctr"/>
                </a:tc>
                <a:extLst>
                  <a:ext uri="{0D108BD9-81ED-4DB2-BD59-A6C34878D82A}">
                    <a16:rowId xmlns:a16="http://schemas.microsoft.com/office/drawing/2014/main" val="2673689455"/>
                  </a:ext>
                </a:extLst>
              </a:tr>
              <a:tr h="925671">
                <a:tc>
                  <a:txBody>
                    <a:bodyPr/>
                    <a:lstStyle/>
                    <a:p>
                      <a:pPr algn="ctr" rtl="0" fontAlgn="base"/>
                      <a:r>
                        <a:rPr lang="en-US" sz="2400" b="1">
                          <a:effectLst/>
                          <a:latin typeface="Avenir Next LT Pro"/>
                        </a:rPr>
                        <a:t>Accuracy​</a:t>
                      </a:r>
                      <a:endParaRPr lang="en-US" sz="2400" b="1" i="0">
                        <a:solidFill>
                          <a:srgbClr val="000000"/>
                        </a:solidFill>
                        <a:effectLst/>
                        <a:latin typeface="Avenir Next LT Pro"/>
                      </a:endParaRPr>
                    </a:p>
                  </a:txBody>
                  <a:tcPr marL="117238" marR="117238" marT="58619" marB="58619" anchor="ctr"/>
                </a:tc>
                <a:tc>
                  <a:txBody>
                    <a:bodyPr/>
                    <a:lstStyle/>
                    <a:p>
                      <a:pPr lvl="0" algn="ctr">
                        <a:buNone/>
                      </a:pPr>
                      <a:r>
                        <a:rPr lang="en-GB" sz="2400" b="0" i="0" u="none" strike="noStrike" noProof="0">
                          <a:effectLst/>
                          <a:latin typeface="Avenir Next LT Pro"/>
                        </a:rPr>
                        <a:t>93.75%</a:t>
                      </a:r>
                      <a:endParaRPr lang="en-GB" sz="2400" b="0" i="0" u="none" strike="noStrike" noProof="0">
                        <a:latin typeface="Avenir Next LT Pro"/>
                      </a:endParaRPr>
                    </a:p>
                  </a:txBody>
                  <a:tcPr marL="117238" marR="117238" marT="58619" marB="58619" anchor="ctr"/>
                </a:tc>
                <a:tc>
                  <a:txBody>
                    <a:bodyPr/>
                    <a:lstStyle/>
                    <a:p>
                      <a:pPr lvl="0" algn="ctr">
                        <a:buNone/>
                      </a:pPr>
                      <a:r>
                        <a:rPr lang="en-GB" sz="2400" b="0" i="0" u="none" strike="noStrike" noProof="0">
                          <a:effectLst/>
                          <a:latin typeface="Avenir Next LT Pro"/>
                        </a:rPr>
                        <a:t>89.7%</a:t>
                      </a:r>
                      <a:r>
                        <a:rPr lang="en-US" sz="2400">
                          <a:effectLst/>
                          <a:latin typeface="Avenir Next LT Pro"/>
                        </a:rPr>
                        <a:t>​</a:t>
                      </a:r>
                      <a:endParaRPr lang="en-US" sz="2400" b="0" i="0">
                        <a:solidFill>
                          <a:srgbClr val="000000"/>
                        </a:solidFill>
                        <a:effectLst/>
                        <a:latin typeface="Avenir Next LT Pro"/>
                      </a:endParaRPr>
                    </a:p>
                  </a:txBody>
                  <a:tcPr marL="117238" marR="117238" marT="58619" marB="58619" anchor="ctr"/>
                </a:tc>
                <a:tc>
                  <a:txBody>
                    <a:bodyPr/>
                    <a:lstStyle/>
                    <a:p>
                      <a:pPr lvl="0" algn="ctr">
                        <a:buNone/>
                      </a:pPr>
                      <a:r>
                        <a:rPr lang="en-GB" sz="2400" b="0" i="0" u="none" strike="noStrike" noProof="0">
                          <a:effectLst/>
                          <a:latin typeface="Avenir Next LT Pro"/>
                        </a:rPr>
                        <a:t>92%</a:t>
                      </a:r>
                      <a:endParaRPr lang="en-GB" sz="2400" b="0" i="0" u="none" strike="noStrike" noProof="0">
                        <a:latin typeface="Avenir Next LT Pro"/>
                      </a:endParaRPr>
                    </a:p>
                  </a:txBody>
                  <a:tcPr marL="117238" marR="117238" marT="58619" marB="58619" anchor="ctr"/>
                </a:tc>
                <a:tc>
                  <a:txBody>
                    <a:bodyPr/>
                    <a:lstStyle/>
                    <a:p>
                      <a:pPr lvl="0" algn="ctr">
                        <a:buNone/>
                      </a:pPr>
                      <a:r>
                        <a:rPr lang="en-GB" sz="2400" b="0" i="0" u="none" strike="noStrike" noProof="0">
                          <a:effectLst/>
                          <a:latin typeface="Avenir Next LT Pro"/>
                        </a:rPr>
                        <a:t>92.3%</a:t>
                      </a:r>
                      <a:endParaRPr lang="en-GB" sz="2400" b="0" i="0" u="none" strike="noStrike" noProof="0">
                        <a:latin typeface="Avenir Next LT Pro"/>
                      </a:endParaRPr>
                    </a:p>
                  </a:txBody>
                  <a:tcPr marL="117238" marR="117238" marT="58619" marB="58619" anchor="ctr"/>
                </a:tc>
                <a:tc>
                  <a:txBody>
                    <a:bodyPr/>
                    <a:lstStyle/>
                    <a:p>
                      <a:pPr lvl="0" algn="ctr">
                        <a:buNone/>
                      </a:pPr>
                      <a:r>
                        <a:rPr lang="en-GB" sz="2400" b="0" i="0" u="none" strike="noStrike" noProof="0">
                          <a:effectLst/>
                          <a:latin typeface="Avenir Next LT Pro"/>
                        </a:rPr>
                        <a:t>92.3%</a:t>
                      </a:r>
                      <a:endParaRPr lang="en-GB" sz="2400" b="0" i="0" u="none" strike="noStrike" noProof="0">
                        <a:latin typeface="Avenir Next LT Pro"/>
                      </a:endParaRPr>
                    </a:p>
                  </a:txBody>
                  <a:tcPr marL="117238" marR="117238" marT="58619" marB="58619" anchor="ctr"/>
                </a:tc>
                <a:extLst>
                  <a:ext uri="{0D108BD9-81ED-4DB2-BD59-A6C34878D82A}">
                    <a16:rowId xmlns:a16="http://schemas.microsoft.com/office/drawing/2014/main" val="4104590626"/>
                  </a:ext>
                </a:extLst>
              </a:tr>
              <a:tr h="1278771">
                <a:tc>
                  <a:txBody>
                    <a:bodyPr/>
                    <a:lstStyle/>
                    <a:p>
                      <a:pPr algn="ctr" rtl="0" fontAlgn="base"/>
                      <a:r>
                        <a:rPr lang="en-US" sz="2400" b="1">
                          <a:effectLst/>
                          <a:latin typeface="Avenir Next LT Pro"/>
                        </a:rPr>
                        <a:t>Time/ img</a:t>
                      </a:r>
                      <a:r>
                        <a:rPr lang="en-US" sz="2400" b="1" i="0">
                          <a:solidFill>
                            <a:srgbClr val="000000"/>
                          </a:solidFill>
                          <a:effectLst/>
                          <a:latin typeface="Avenir Next LT Pro"/>
                        </a:rPr>
                        <a:t> </a:t>
                      </a:r>
                      <a:r>
                        <a:rPr lang="en-US" sz="2400" b="1">
                          <a:effectLst/>
                          <a:latin typeface="Avenir Next LT Pro"/>
                        </a:rPr>
                        <a:t>(GPU)​</a:t>
                      </a:r>
                      <a:endParaRPr lang="en-US" sz="2400" b="1"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16.09​</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21.66​</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18.58​</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33.5​</a:t>
                      </a:r>
                      <a:endParaRPr lang="en-US" sz="2400" b="0" i="0">
                        <a:solidFill>
                          <a:srgbClr val="000000"/>
                        </a:solidFill>
                        <a:effectLst/>
                        <a:latin typeface="Avenir Next LT Pro"/>
                      </a:endParaRPr>
                    </a:p>
                  </a:txBody>
                  <a:tcPr marL="117238" marR="117238" marT="58619" marB="58619" anchor="ctr"/>
                </a:tc>
                <a:tc>
                  <a:txBody>
                    <a:bodyPr/>
                    <a:lstStyle/>
                    <a:p>
                      <a:pPr algn="ctr" rtl="0" fontAlgn="base"/>
                      <a:r>
                        <a:rPr lang="en-US" sz="2400">
                          <a:effectLst/>
                          <a:latin typeface="Avenir Next LT Pro"/>
                        </a:rPr>
                        <a:t>51.98​</a:t>
                      </a:r>
                      <a:endParaRPr lang="en-US" sz="2400" b="0" i="0">
                        <a:solidFill>
                          <a:srgbClr val="000000"/>
                        </a:solidFill>
                        <a:effectLst/>
                        <a:latin typeface="Avenir Next LT Pro"/>
                      </a:endParaRPr>
                    </a:p>
                  </a:txBody>
                  <a:tcPr marL="117238" marR="117238" marT="58619" marB="58619" anchor="ctr"/>
                </a:tc>
                <a:extLst>
                  <a:ext uri="{0D108BD9-81ED-4DB2-BD59-A6C34878D82A}">
                    <a16:rowId xmlns:a16="http://schemas.microsoft.com/office/drawing/2014/main" val="1672232538"/>
                  </a:ext>
                </a:extLst>
              </a:tr>
            </a:tbl>
          </a:graphicData>
        </a:graphic>
      </p:graphicFrame>
    </p:spTree>
    <p:extLst>
      <p:ext uri="{BB962C8B-B14F-4D97-AF65-F5344CB8AC3E}">
        <p14:creationId xmlns:p14="http://schemas.microsoft.com/office/powerpoint/2010/main" val="13393939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0" name="Freeform: Shape 34">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37" name="Freeform: Shape 36">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Freeform: Shape 38">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64D0F1F3-E222-CC65-3803-6DCE784FE06E}"/>
              </a:ext>
            </a:extLst>
          </p:cNvPr>
          <p:cNvSpPr>
            <a:spLocks noGrp="1"/>
          </p:cNvSpPr>
          <p:nvPr>
            <p:ph type="ctrTitle"/>
          </p:nvPr>
        </p:nvSpPr>
        <p:spPr>
          <a:xfrm>
            <a:off x="88812" y="2667000"/>
            <a:ext cx="4095160" cy="1523999"/>
          </a:xfrm>
        </p:spPr>
        <p:txBody>
          <a:bodyPr anchor="b">
            <a:normAutofit fontScale="90000"/>
          </a:bodyPr>
          <a:lstStyle/>
          <a:p>
            <a:r>
              <a:rPr lang="en-US" sz="4500">
                <a:latin typeface="Playfair Display"/>
                <a:cs typeface="Calibri Light"/>
              </a:rPr>
              <a:t>Conclusion and Future Work</a:t>
            </a:r>
            <a:endParaRPr lang="en-US">
              <a:latin typeface="Playfair Display"/>
              <a:cs typeface="Calibri Light" panose="020F0302020204030204"/>
            </a:endParaRPr>
          </a:p>
        </p:txBody>
      </p:sp>
      <p:pic>
        <p:nvPicPr>
          <p:cNvPr id="3" name="Picture 3" descr="Logo&#10;&#10;Description automatically generated">
            <a:extLst>
              <a:ext uri="{FF2B5EF4-FFF2-40B4-BE49-F238E27FC236}">
                <a16:creationId xmlns:a16="http://schemas.microsoft.com/office/drawing/2014/main" id="{C3B7A1D5-29C8-5419-F9CE-89876CD14527}"/>
              </a:ext>
            </a:extLst>
          </p:cNvPr>
          <p:cNvPicPr>
            <a:picLocks noChangeAspect="1"/>
          </p:cNvPicPr>
          <p:nvPr/>
        </p:nvPicPr>
        <p:blipFill>
          <a:blip r:embed="rId2"/>
          <a:stretch>
            <a:fillRect/>
          </a:stretch>
        </p:blipFill>
        <p:spPr>
          <a:xfrm>
            <a:off x="4916251" y="1522489"/>
            <a:ext cx="6631341" cy="3813022"/>
          </a:xfrm>
          <a:prstGeom prst="rect">
            <a:avLst/>
          </a:prstGeom>
        </p:spPr>
      </p:pic>
    </p:spTree>
    <p:extLst>
      <p:ext uri="{BB962C8B-B14F-4D97-AF65-F5344CB8AC3E}">
        <p14:creationId xmlns:p14="http://schemas.microsoft.com/office/powerpoint/2010/main" val="169596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5955-EC93-1B06-5B37-4930D2894125}"/>
              </a:ext>
            </a:extLst>
          </p:cNvPr>
          <p:cNvSpPr>
            <a:spLocks noGrp="1"/>
          </p:cNvSpPr>
          <p:nvPr>
            <p:ph type="title"/>
          </p:nvPr>
        </p:nvSpPr>
        <p:spPr>
          <a:xfrm>
            <a:off x="838200" y="365125"/>
            <a:ext cx="10515600" cy="1325563"/>
          </a:xfrm>
        </p:spPr>
        <p:txBody>
          <a:bodyPr>
            <a:normAutofit/>
          </a:bodyPr>
          <a:lstStyle/>
          <a:p>
            <a:r>
              <a:rPr lang="en-US" sz="5400">
                <a:ea typeface="+mj-lt"/>
                <a:cs typeface="+mj-lt"/>
              </a:rPr>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C6414-8964-3323-0680-9EB4CAECEC2F}"/>
              </a:ext>
            </a:extLst>
          </p:cNvPr>
          <p:cNvSpPr>
            <a:spLocks noGrp="1"/>
          </p:cNvSpPr>
          <p:nvPr>
            <p:ph idx="1"/>
          </p:nvPr>
        </p:nvSpPr>
        <p:spPr>
          <a:xfrm>
            <a:off x="838200" y="2050604"/>
            <a:ext cx="11159517" cy="4003327"/>
          </a:xfrm>
        </p:spPr>
        <p:txBody>
          <a:bodyPr vert="horz" lIns="91440" tIns="45720" rIns="91440" bIns="45720" rtlCol="0" anchor="ctr">
            <a:normAutofit/>
          </a:bodyPr>
          <a:lstStyle/>
          <a:p>
            <a:pPr>
              <a:lnSpc>
                <a:spcPct val="110000"/>
              </a:lnSpc>
              <a:spcBef>
                <a:spcPts val="0"/>
              </a:spcBef>
              <a:buFont typeface="Arial"/>
            </a:pPr>
            <a:r>
              <a:rPr lang="en-US" sz="2600" b="1">
                <a:latin typeface="Calibri Light"/>
                <a:ea typeface="+mn-lt"/>
                <a:cs typeface="Calibri Light"/>
              </a:rPr>
              <a:t>Histopathology:</a:t>
            </a:r>
            <a:endParaRPr lang="en-US" sz="2600" b="1">
              <a:ea typeface="+mn-lt"/>
              <a:cs typeface="+mn-lt"/>
            </a:endParaRPr>
          </a:p>
          <a:p>
            <a:pPr marL="457200" indent="-457200">
              <a:lnSpc>
                <a:spcPct val="110000"/>
              </a:lnSpc>
              <a:spcBef>
                <a:spcPts val="0"/>
              </a:spcBef>
              <a:buFont typeface="Arial,Sans-Serif"/>
            </a:pPr>
            <a:r>
              <a:rPr lang="en-US" sz="2600">
                <a:latin typeface="Calibri Light"/>
                <a:ea typeface="+mn-lt"/>
                <a:cs typeface="Calibri Light"/>
              </a:rPr>
              <a:t>Best model to use, with the highest overall performance is </a:t>
            </a:r>
            <a:r>
              <a:rPr lang="en-US" sz="2600" b="1">
                <a:latin typeface="Calibri Light"/>
                <a:ea typeface="+mn-lt"/>
                <a:cs typeface="Calibri Light"/>
              </a:rPr>
              <a:t>VGG 19 </a:t>
            </a:r>
            <a:r>
              <a:rPr lang="en-US" sz="2600">
                <a:latin typeface="Calibri Light"/>
                <a:ea typeface="+mn-lt"/>
                <a:cs typeface="Calibri Light"/>
              </a:rPr>
              <a:t>(accuracy=93.8%, sensitivity=92.9%, specificity =94.6%)</a:t>
            </a:r>
            <a:endParaRPr lang="en-US" sz="2600">
              <a:ea typeface="+mn-lt"/>
              <a:cs typeface="+mn-lt"/>
            </a:endParaRPr>
          </a:p>
          <a:p>
            <a:pPr marL="457200" indent="-457200">
              <a:lnSpc>
                <a:spcPct val="110000"/>
              </a:lnSpc>
              <a:spcBef>
                <a:spcPts val="0"/>
              </a:spcBef>
              <a:buFont typeface="Arial,Sans-Serif"/>
            </a:pPr>
            <a:r>
              <a:rPr lang="en-US" sz="2600">
                <a:latin typeface="Calibri Light"/>
                <a:ea typeface="+mn-lt"/>
                <a:cs typeface="Calibri Light"/>
              </a:rPr>
              <a:t>Worst model to use is </a:t>
            </a:r>
            <a:r>
              <a:rPr lang="en-US" sz="2600" b="1">
                <a:latin typeface="Calibri Light"/>
                <a:ea typeface="+mn-lt"/>
                <a:cs typeface="Calibri Light"/>
              </a:rPr>
              <a:t>MobileNet </a:t>
            </a:r>
            <a:r>
              <a:rPr lang="en-US" sz="2600">
                <a:latin typeface="Calibri Light"/>
                <a:ea typeface="+mn-lt"/>
                <a:cs typeface="Calibri Light"/>
              </a:rPr>
              <a:t>(accuracy =89.7%, sensitivity=88.8%, specificity=90.7%)</a:t>
            </a:r>
            <a:endParaRPr lang="en-US" sz="2600">
              <a:ea typeface="+mn-lt"/>
              <a:cs typeface="+mn-lt"/>
            </a:endParaRPr>
          </a:p>
          <a:p>
            <a:pPr marL="457200" indent="-457200">
              <a:lnSpc>
                <a:spcPct val="110000"/>
              </a:lnSpc>
              <a:spcBef>
                <a:spcPts val="0"/>
              </a:spcBef>
              <a:buFont typeface="Arial,Sans-Serif"/>
            </a:pPr>
            <a:r>
              <a:rPr lang="en-US" sz="2600">
                <a:latin typeface="Calibri Light"/>
                <a:ea typeface="+mn-lt"/>
                <a:cs typeface="Calibri Light"/>
              </a:rPr>
              <a:t>Time per image(</a:t>
            </a:r>
            <a:r>
              <a:rPr lang="en-US" sz="2600" err="1">
                <a:latin typeface="Calibri Light"/>
                <a:ea typeface="+mn-lt"/>
                <a:cs typeface="Calibri Light"/>
              </a:rPr>
              <a:t>ms</a:t>
            </a:r>
            <a:r>
              <a:rPr lang="en-US" sz="2600">
                <a:latin typeface="Calibri Light"/>
                <a:ea typeface="+mn-lt"/>
                <a:cs typeface="Calibri Light"/>
              </a:rPr>
              <a:t>) :Densenet201 (51.98), VGG19 (34.136), </a:t>
            </a:r>
            <a:r>
              <a:rPr lang="en-US" sz="2600" err="1">
                <a:latin typeface="Calibri Light"/>
                <a:ea typeface="+mn-lt"/>
                <a:cs typeface="Calibri Light"/>
              </a:rPr>
              <a:t>EfficientNet</a:t>
            </a:r>
            <a:r>
              <a:rPr lang="en-US" sz="2600">
                <a:latin typeface="Calibri Light"/>
                <a:ea typeface="+mn-lt"/>
                <a:cs typeface="Calibri Light"/>
              </a:rPr>
              <a:t>(18.58), </a:t>
            </a:r>
            <a:r>
              <a:rPr lang="en-US" sz="2600" err="1">
                <a:latin typeface="Calibri Light"/>
                <a:ea typeface="+mn-lt"/>
                <a:cs typeface="Calibri Light"/>
              </a:rPr>
              <a:t>Xception</a:t>
            </a:r>
            <a:r>
              <a:rPr lang="en-US" sz="2600">
                <a:latin typeface="Calibri Light"/>
                <a:ea typeface="+mn-lt"/>
                <a:cs typeface="Calibri Light"/>
              </a:rPr>
              <a:t> (33.5) and MobileNet (21.66).</a:t>
            </a:r>
            <a:endParaRPr lang="en-US" sz="2600">
              <a:ea typeface="+mn-lt"/>
              <a:cs typeface="+mn-lt"/>
            </a:endParaRPr>
          </a:p>
        </p:txBody>
      </p:sp>
    </p:spTree>
    <p:extLst>
      <p:ext uri="{BB962C8B-B14F-4D97-AF65-F5344CB8AC3E}">
        <p14:creationId xmlns:p14="http://schemas.microsoft.com/office/powerpoint/2010/main" val="196198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1BA63-1CD5-4E81-F3B0-FF6FBD0B1043}"/>
              </a:ext>
            </a:extLst>
          </p:cNvPr>
          <p:cNvSpPr>
            <a:spLocks noGrp="1"/>
          </p:cNvSpPr>
          <p:nvPr>
            <p:ph type="title"/>
          </p:nvPr>
        </p:nvSpPr>
        <p:spPr>
          <a:xfrm>
            <a:off x="838200" y="365125"/>
            <a:ext cx="10515600" cy="1325563"/>
          </a:xfrm>
        </p:spPr>
        <p:txBody>
          <a:bodyPr>
            <a:normAutofit/>
          </a:bodyPr>
          <a:lstStyle/>
          <a:p>
            <a:r>
              <a:rPr lang="en-US" sz="5400">
                <a:cs typeface="Calibri Light"/>
              </a:rPr>
              <a:t>What is Cancer ?</a:t>
            </a:r>
            <a:endParaRPr lang="en-US" sz="5400">
              <a:ea typeface="+mj-lt"/>
              <a:cs typeface="+mj-l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90EC2-981A-209F-B025-0AAEA03E701B}"/>
              </a:ext>
            </a:extLst>
          </p:cNvPr>
          <p:cNvSpPr>
            <a:spLocks noGrp="1"/>
          </p:cNvSpPr>
          <p:nvPr>
            <p:ph idx="1"/>
          </p:nvPr>
        </p:nvSpPr>
        <p:spPr>
          <a:xfrm>
            <a:off x="672124" y="1841461"/>
            <a:ext cx="10867291" cy="2415345"/>
          </a:xfrm>
        </p:spPr>
        <p:txBody>
          <a:bodyPr vert="horz" lIns="91440" tIns="45720" rIns="91440" bIns="45720" rtlCol="0" anchor="t">
            <a:normAutofit/>
          </a:bodyPr>
          <a:lstStyle/>
          <a:p>
            <a:pPr algn="just">
              <a:lnSpc>
                <a:spcPct val="100000"/>
              </a:lnSpc>
            </a:pPr>
            <a:r>
              <a:rPr lang="en-US" sz="2600">
                <a:latin typeface="Calibri Light"/>
                <a:cs typeface="Calibri"/>
              </a:rPr>
              <a:t>Cancer is a broad term for a class of diseases characterized by abnormal cells that grow and invade  healthy cells in the body.</a:t>
            </a:r>
          </a:p>
          <a:p>
            <a:pPr algn="just">
              <a:lnSpc>
                <a:spcPct val="100000"/>
              </a:lnSpc>
            </a:pPr>
            <a:r>
              <a:rPr lang="en-US" sz="2600">
                <a:latin typeface="Calibri Light"/>
                <a:cs typeface="Calibri"/>
              </a:rPr>
              <a:t>When cell DNA is damaged mutated call begin to rapidly reproduce  and old or damaged cells do not die as they should.</a:t>
            </a:r>
            <a:endParaRPr lang="en-US" sz="2600">
              <a:latin typeface="Calibri Light"/>
              <a:ea typeface="+mn-lt"/>
              <a:cs typeface="+mn-lt"/>
            </a:endParaRPr>
          </a:p>
          <a:p>
            <a:pPr algn="just">
              <a:lnSpc>
                <a:spcPct val="100000"/>
              </a:lnSpc>
            </a:pPr>
            <a:r>
              <a:rPr lang="en-US" sz="2600">
                <a:latin typeface="Calibri Light"/>
                <a:cs typeface="Calibri"/>
              </a:rPr>
              <a:t>When this occurs, a buildup of cells often forms a mass of tissue called tumor.</a:t>
            </a:r>
            <a:endParaRPr lang="en-US" sz="2600">
              <a:latin typeface="Calibri Light"/>
              <a:ea typeface="+mn-lt"/>
              <a:cs typeface="+mn-lt"/>
            </a:endParaRPr>
          </a:p>
        </p:txBody>
      </p:sp>
      <p:grpSp>
        <p:nvGrpSpPr>
          <p:cNvPr id="7" name="Group 6">
            <a:extLst>
              <a:ext uri="{FF2B5EF4-FFF2-40B4-BE49-F238E27FC236}">
                <a16:creationId xmlns:a16="http://schemas.microsoft.com/office/drawing/2014/main" id="{D043233F-B7CF-E25C-3C4C-4D1F08B20FD8}"/>
              </a:ext>
            </a:extLst>
          </p:cNvPr>
          <p:cNvGrpSpPr/>
          <p:nvPr/>
        </p:nvGrpSpPr>
        <p:grpSpPr>
          <a:xfrm>
            <a:off x="473339" y="4278938"/>
            <a:ext cx="2484245" cy="2434988"/>
            <a:chOff x="6460900" y="2434859"/>
            <a:chExt cx="1288640" cy="1288438"/>
          </a:xfrm>
        </p:grpSpPr>
        <p:pic>
          <p:nvPicPr>
            <p:cNvPr id="5" name="Picture 6" descr="A picture containing light&#10;&#10;Description automatically generated">
              <a:extLst>
                <a:ext uri="{FF2B5EF4-FFF2-40B4-BE49-F238E27FC236}">
                  <a16:creationId xmlns:a16="http://schemas.microsoft.com/office/drawing/2014/main" id="{7C03786F-9EA4-5069-9585-A61C3719C860}"/>
                </a:ext>
              </a:extLst>
            </p:cNvPr>
            <p:cNvPicPr>
              <a:picLocks noChangeAspect="1"/>
            </p:cNvPicPr>
            <p:nvPr/>
          </p:nvPicPr>
          <p:blipFill>
            <a:blip r:embed="rId2"/>
            <a:stretch>
              <a:fillRect/>
            </a:stretch>
          </p:blipFill>
          <p:spPr>
            <a:xfrm>
              <a:off x="6465884" y="2434859"/>
              <a:ext cx="1281744" cy="974327"/>
            </a:xfrm>
            <a:prstGeom prst="rect">
              <a:avLst/>
            </a:prstGeom>
          </p:spPr>
        </p:pic>
        <p:sp>
          <p:nvSpPr>
            <p:cNvPr id="6" name="TextBox 5">
              <a:extLst>
                <a:ext uri="{FF2B5EF4-FFF2-40B4-BE49-F238E27FC236}">
                  <a16:creationId xmlns:a16="http://schemas.microsoft.com/office/drawing/2014/main" id="{628FB8D8-1605-132A-DA2B-A09E49492CAF}"/>
                </a:ext>
              </a:extLst>
            </p:cNvPr>
            <p:cNvSpPr txBox="1"/>
            <p:nvPr/>
          </p:nvSpPr>
          <p:spPr>
            <a:xfrm>
              <a:off x="6460900" y="3410690"/>
              <a:ext cx="1288640" cy="31260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92500" lnSpcReduction="10000"/>
            </a:bodyPr>
            <a:lstStyle/>
            <a:p>
              <a:pPr algn="ctr">
                <a:lnSpc>
                  <a:spcPct val="90000"/>
                </a:lnSpc>
                <a:spcAft>
                  <a:spcPts val="600"/>
                </a:spcAft>
              </a:pPr>
              <a:r>
                <a:rPr lang="en-US" sz="2000" b="1"/>
                <a:t> </a:t>
              </a:r>
              <a:r>
                <a:rPr lang="en-US" sz="2000"/>
                <a:t>  Step1</a:t>
              </a:r>
            </a:p>
            <a:p>
              <a:pPr algn="ctr">
                <a:lnSpc>
                  <a:spcPct val="90000"/>
                </a:lnSpc>
                <a:spcAft>
                  <a:spcPts val="600"/>
                </a:spcAft>
              </a:pPr>
              <a:r>
                <a:rPr lang="en-US" sz="1700" b="1"/>
                <a:t>Healthy cell</a:t>
              </a:r>
              <a:endParaRPr lang="en-US" sz="1700">
                <a:cs typeface="Calibri"/>
              </a:endParaRPr>
            </a:p>
          </p:txBody>
        </p:sp>
      </p:grpSp>
      <p:grpSp>
        <p:nvGrpSpPr>
          <p:cNvPr id="13" name="Group 12">
            <a:extLst>
              <a:ext uri="{FF2B5EF4-FFF2-40B4-BE49-F238E27FC236}">
                <a16:creationId xmlns:a16="http://schemas.microsoft.com/office/drawing/2014/main" id="{FB634FCA-4D5E-6A59-C4B1-964E325A80D8}"/>
              </a:ext>
            </a:extLst>
          </p:cNvPr>
          <p:cNvGrpSpPr/>
          <p:nvPr/>
        </p:nvGrpSpPr>
        <p:grpSpPr>
          <a:xfrm>
            <a:off x="3429577" y="4262840"/>
            <a:ext cx="2480254" cy="2461833"/>
            <a:chOff x="7847737" y="2432535"/>
            <a:chExt cx="1286685" cy="1301588"/>
          </a:xfrm>
        </p:grpSpPr>
        <p:pic>
          <p:nvPicPr>
            <p:cNvPr id="11" name="Picture 11">
              <a:extLst>
                <a:ext uri="{FF2B5EF4-FFF2-40B4-BE49-F238E27FC236}">
                  <a16:creationId xmlns:a16="http://schemas.microsoft.com/office/drawing/2014/main" id="{C8BAB55C-23FC-9365-6F08-203356BB0FE7}"/>
                </a:ext>
              </a:extLst>
            </p:cNvPr>
            <p:cNvPicPr>
              <a:picLocks noChangeAspect="1"/>
            </p:cNvPicPr>
            <p:nvPr/>
          </p:nvPicPr>
          <p:blipFill>
            <a:blip r:embed="rId3"/>
            <a:stretch>
              <a:fillRect/>
            </a:stretch>
          </p:blipFill>
          <p:spPr>
            <a:xfrm>
              <a:off x="7847737" y="2432535"/>
              <a:ext cx="1284191" cy="972135"/>
            </a:xfrm>
            <a:prstGeom prst="rect">
              <a:avLst/>
            </a:prstGeom>
          </p:spPr>
        </p:pic>
        <p:sp>
          <p:nvSpPr>
            <p:cNvPr id="12" name="TextBox 11">
              <a:extLst>
                <a:ext uri="{FF2B5EF4-FFF2-40B4-BE49-F238E27FC236}">
                  <a16:creationId xmlns:a16="http://schemas.microsoft.com/office/drawing/2014/main" id="{35113ABB-23DD-8C19-E2DD-634BF5141359}"/>
                </a:ext>
              </a:extLst>
            </p:cNvPr>
            <p:cNvSpPr txBox="1"/>
            <p:nvPr/>
          </p:nvSpPr>
          <p:spPr>
            <a:xfrm>
              <a:off x="7848878" y="3412581"/>
              <a:ext cx="1285544" cy="321542"/>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92500" lnSpcReduction="10000"/>
            </a:bodyPr>
            <a:lstStyle/>
            <a:p>
              <a:pPr algn="ctr">
                <a:lnSpc>
                  <a:spcPct val="90000"/>
                </a:lnSpc>
                <a:spcAft>
                  <a:spcPts val="600"/>
                </a:spcAft>
              </a:pPr>
              <a:r>
                <a:rPr lang="en-US" sz="2000"/>
                <a:t>Step2 </a:t>
              </a:r>
            </a:p>
            <a:p>
              <a:pPr algn="ctr">
                <a:lnSpc>
                  <a:spcPct val="90000"/>
                </a:lnSpc>
                <a:spcAft>
                  <a:spcPts val="600"/>
                </a:spcAft>
              </a:pPr>
              <a:r>
                <a:rPr lang="en-US" sz="1700" b="1"/>
                <a:t>Damaged DNA in cell</a:t>
              </a:r>
              <a:endParaRPr lang="en-US" sz="1700" b="1">
                <a:cs typeface="Calibri"/>
              </a:endParaRPr>
            </a:p>
          </p:txBody>
        </p:sp>
      </p:grpSp>
      <p:grpSp>
        <p:nvGrpSpPr>
          <p:cNvPr id="17" name="Group 16">
            <a:extLst>
              <a:ext uri="{FF2B5EF4-FFF2-40B4-BE49-F238E27FC236}">
                <a16:creationId xmlns:a16="http://schemas.microsoft.com/office/drawing/2014/main" id="{5437E066-6842-0629-3A84-FC83A780507F}"/>
              </a:ext>
            </a:extLst>
          </p:cNvPr>
          <p:cNvGrpSpPr/>
          <p:nvPr/>
        </p:nvGrpSpPr>
        <p:grpSpPr>
          <a:xfrm>
            <a:off x="6375083" y="4261876"/>
            <a:ext cx="2517466" cy="2470834"/>
            <a:chOff x="6096000" y="4115338"/>
            <a:chExt cx="2664004" cy="2675987"/>
          </a:xfrm>
        </p:grpSpPr>
        <p:pic>
          <p:nvPicPr>
            <p:cNvPr id="15" name="Picture 13" descr="A picture containing background pattern&#10;&#10;Description automatically generated">
              <a:extLst>
                <a:ext uri="{FF2B5EF4-FFF2-40B4-BE49-F238E27FC236}">
                  <a16:creationId xmlns:a16="http://schemas.microsoft.com/office/drawing/2014/main" id="{C6577D29-6BAE-03C0-0E04-D3D0B4D73F27}"/>
                </a:ext>
              </a:extLst>
            </p:cNvPr>
            <p:cNvPicPr>
              <a:picLocks noChangeAspect="1"/>
            </p:cNvPicPr>
            <p:nvPr/>
          </p:nvPicPr>
          <p:blipFill>
            <a:blip r:embed="rId4"/>
            <a:stretch>
              <a:fillRect/>
            </a:stretch>
          </p:blipFill>
          <p:spPr>
            <a:xfrm>
              <a:off x="6128435" y="4115338"/>
              <a:ext cx="2626699" cy="1968495"/>
            </a:xfrm>
            <a:prstGeom prst="rect">
              <a:avLst/>
            </a:prstGeom>
          </p:spPr>
        </p:pic>
        <p:sp>
          <p:nvSpPr>
            <p:cNvPr id="16" name="TextBox 15">
              <a:extLst>
                <a:ext uri="{FF2B5EF4-FFF2-40B4-BE49-F238E27FC236}">
                  <a16:creationId xmlns:a16="http://schemas.microsoft.com/office/drawing/2014/main" id="{F7895945-34B9-A92B-9E0E-727E87806CF6}"/>
                </a:ext>
              </a:extLst>
            </p:cNvPr>
            <p:cNvSpPr txBox="1"/>
            <p:nvPr/>
          </p:nvSpPr>
          <p:spPr>
            <a:xfrm>
              <a:off x="6096000" y="6089650"/>
              <a:ext cx="2664004" cy="701675"/>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a:bodyPr>
            <a:lstStyle/>
            <a:p>
              <a:pPr algn="ctr">
                <a:lnSpc>
                  <a:spcPct val="90000"/>
                </a:lnSpc>
                <a:spcAft>
                  <a:spcPts val="600"/>
                </a:spcAft>
              </a:pPr>
              <a:r>
                <a:rPr lang="en-US" sz="2000" b="1"/>
                <a:t>   </a:t>
              </a:r>
              <a:r>
                <a:rPr lang="en-US" sz="2000"/>
                <a:t>Step 3</a:t>
              </a:r>
            </a:p>
            <a:p>
              <a:pPr algn="ctr">
                <a:lnSpc>
                  <a:spcPct val="90000"/>
                </a:lnSpc>
                <a:spcAft>
                  <a:spcPts val="600"/>
                </a:spcAft>
              </a:pPr>
              <a:r>
                <a:rPr lang="en-US" sz="1600" b="1"/>
                <a:t>Cell becomes mutated</a:t>
              </a:r>
              <a:endParaRPr lang="en-US" sz="1600">
                <a:cs typeface="Calibri"/>
              </a:endParaRPr>
            </a:p>
          </p:txBody>
        </p:sp>
      </p:grpSp>
      <p:grpSp>
        <p:nvGrpSpPr>
          <p:cNvPr id="21" name="Group 20">
            <a:extLst>
              <a:ext uri="{FF2B5EF4-FFF2-40B4-BE49-F238E27FC236}">
                <a16:creationId xmlns:a16="http://schemas.microsoft.com/office/drawing/2014/main" id="{B57D93D8-3C9C-A8B8-8C3B-25CC6900219E}"/>
              </a:ext>
            </a:extLst>
          </p:cNvPr>
          <p:cNvGrpSpPr/>
          <p:nvPr/>
        </p:nvGrpSpPr>
        <p:grpSpPr>
          <a:xfrm>
            <a:off x="9363518" y="4261876"/>
            <a:ext cx="2498618" cy="2470834"/>
            <a:chOff x="8943975" y="4115338"/>
            <a:chExt cx="2645156" cy="2675987"/>
          </a:xfrm>
        </p:grpSpPr>
        <p:pic>
          <p:nvPicPr>
            <p:cNvPr id="19" name="Picture 12" descr="A picture containing text, hydrozoan&#10;&#10;Description automatically generated">
              <a:extLst>
                <a:ext uri="{FF2B5EF4-FFF2-40B4-BE49-F238E27FC236}">
                  <a16:creationId xmlns:a16="http://schemas.microsoft.com/office/drawing/2014/main" id="{9874EFE0-F751-38F1-04F7-29F3250E2036}"/>
                </a:ext>
              </a:extLst>
            </p:cNvPr>
            <p:cNvPicPr>
              <a:picLocks noChangeAspect="1"/>
            </p:cNvPicPr>
            <p:nvPr/>
          </p:nvPicPr>
          <p:blipFill>
            <a:blip r:embed="rId5"/>
            <a:stretch>
              <a:fillRect/>
            </a:stretch>
          </p:blipFill>
          <p:spPr>
            <a:xfrm>
              <a:off x="8943975" y="4115338"/>
              <a:ext cx="2639780" cy="1969903"/>
            </a:xfrm>
            <a:prstGeom prst="rect">
              <a:avLst/>
            </a:prstGeom>
          </p:spPr>
        </p:pic>
        <p:sp>
          <p:nvSpPr>
            <p:cNvPr id="20" name="TextBox 19">
              <a:extLst>
                <a:ext uri="{FF2B5EF4-FFF2-40B4-BE49-F238E27FC236}">
                  <a16:creationId xmlns:a16="http://schemas.microsoft.com/office/drawing/2014/main" id="{0275019F-24CB-E8D9-DA51-F6704B6BEA9F}"/>
                </a:ext>
              </a:extLst>
            </p:cNvPr>
            <p:cNvSpPr txBox="1"/>
            <p:nvPr/>
          </p:nvSpPr>
          <p:spPr>
            <a:xfrm>
              <a:off x="8946591" y="6089650"/>
              <a:ext cx="2642540" cy="701675"/>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70000" lnSpcReduction="20000"/>
            </a:bodyPr>
            <a:lstStyle/>
            <a:p>
              <a:pPr algn="ctr">
                <a:lnSpc>
                  <a:spcPct val="90000"/>
                </a:lnSpc>
                <a:spcAft>
                  <a:spcPts val="600"/>
                </a:spcAft>
              </a:pPr>
              <a:r>
                <a:rPr lang="en-US" sz="2000"/>
                <a:t>  Step 4 </a:t>
              </a:r>
              <a:endParaRPr lang="en-US"/>
            </a:p>
            <a:p>
              <a:pPr algn="ctr">
                <a:lnSpc>
                  <a:spcPct val="90000"/>
                </a:lnSpc>
                <a:spcAft>
                  <a:spcPts val="600"/>
                </a:spcAft>
              </a:pPr>
              <a:r>
                <a:rPr lang="en-US" sz="2000" b="1"/>
                <a:t>Mutated cells grow uncontrollabl</a:t>
              </a:r>
              <a:r>
                <a:rPr lang="en-US" sz="2000"/>
                <a:t>y</a:t>
              </a:r>
              <a:endParaRPr lang="en-US"/>
            </a:p>
          </p:txBody>
        </p:sp>
      </p:grpSp>
    </p:spTree>
    <p:extLst>
      <p:ext uri="{BB962C8B-B14F-4D97-AF65-F5344CB8AC3E}">
        <p14:creationId xmlns:p14="http://schemas.microsoft.com/office/powerpoint/2010/main" val="4256947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E5955-EC93-1B06-5B37-4930D2894125}"/>
              </a:ext>
            </a:extLst>
          </p:cNvPr>
          <p:cNvSpPr>
            <a:spLocks noGrp="1"/>
          </p:cNvSpPr>
          <p:nvPr>
            <p:ph type="title"/>
          </p:nvPr>
        </p:nvSpPr>
        <p:spPr>
          <a:xfrm>
            <a:off x="838200" y="365125"/>
            <a:ext cx="10515600" cy="1325563"/>
          </a:xfrm>
        </p:spPr>
        <p:txBody>
          <a:bodyPr>
            <a:normAutofit/>
          </a:bodyPr>
          <a:lstStyle/>
          <a:p>
            <a:r>
              <a:rPr lang="en-US" sz="5400">
                <a:ea typeface="+mj-lt"/>
                <a:cs typeface="+mj-lt"/>
              </a:rPr>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C6414-8964-3323-0680-9EB4CAECEC2F}"/>
              </a:ext>
            </a:extLst>
          </p:cNvPr>
          <p:cNvSpPr>
            <a:spLocks noGrp="1"/>
          </p:cNvSpPr>
          <p:nvPr>
            <p:ph idx="1"/>
          </p:nvPr>
        </p:nvSpPr>
        <p:spPr>
          <a:xfrm>
            <a:off x="838200" y="1864989"/>
            <a:ext cx="10702317" cy="4179173"/>
          </a:xfrm>
        </p:spPr>
        <p:txBody>
          <a:bodyPr vert="horz" lIns="91440" tIns="45720" rIns="91440" bIns="45720" rtlCol="0" anchor="ctr">
            <a:normAutofit/>
          </a:bodyPr>
          <a:lstStyle/>
          <a:p>
            <a:pPr>
              <a:lnSpc>
                <a:spcPct val="110000"/>
              </a:lnSpc>
              <a:spcBef>
                <a:spcPts val="0"/>
              </a:spcBef>
              <a:buFont typeface="Arial"/>
            </a:pPr>
            <a:r>
              <a:rPr lang="en-US" sz="2600" b="1">
                <a:latin typeface="Calibri Light"/>
                <a:ea typeface="+mn-lt"/>
                <a:cs typeface="Calibri Light"/>
              </a:rPr>
              <a:t>Mammography imaging</a:t>
            </a:r>
            <a:endParaRPr lang="en-US" sz="2600" b="1">
              <a:latin typeface="Calibri Light"/>
              <a:ea typeface="+mn-lt"/>
              <a:cs typeface="+mn-lt"/>
            </a:endParaRPr>
          </a:p>
          <a:p>
            <a:pPr marL="457200" indent="-457200">
              <a:lnSpc>
                <a:spcPct val="110000"/>
              </a:lnSpc>
              <a:spcBef>
                <a:spcPts val="0"/>
              </a:spcBef>
              <a:buFont typeface="Arial"/>
            </a:pPr>
            <a:r>
              <a:rPr lang="en-US" sz="2600">
                <a:latin typeface="Calibri Light"/>
                <a:ea typeface="+mn-lt"/>
                <a:cs typeface="Calibri Light"/>
              </a:rPr>
              <a:t>Best model to use , with the highest overall performance is </a:t>
            </a:r>
            <a:r>
              <a:rPr lang="en-US" sz="2600" b="1">
                <a:latin typeface="Calibri Light"/>
                <a:ea typeface="+mn-lt"/>
                <a:cs typeface="Calibri Light"/>
              </a:rPr>
              <a:t>DenseNet201 </a:t>
            </a:r>
            <a:r>
              <a:rPr lang="en-US" sz="2600">
                <a:latin typeface="Calibri Light"/>
                <a:ea typeface="+mn-lt"/>
                <a:cs typeface="Calibri Light"/>
              </a:rPr>
              <a:t>(accuracy =85%,  sensitivity=91%,  specificity=79%).</a:t>
            </a:r>
            <a:endParaRPr lang="en-US" sz="2600">
              <a:latin typeface="Calibri Light"/>
              <a:ea typeface="+mn-lt"/>
              <a:cs typeface="+mn-lt"/>
            </a:endParaRPr>
          </a:p>
          <a:p>
            <a:pPr marL="457200" indent="-457200">
              <a:lnSpc>
                <a:spcPct val="110000"/>
              </a:lnSpc>
              <a:spcBef>
                <a:spcPts val="0"/>
              </a:spcBef>
              <a:buFont typeface="Arial"/>
            </a:pPr>
            <a:r>
              <a:rPr lang="en-US" sz="2600">
                <a:latin typeface="Calibri Light"/>
                <a:ea typeface="+mn-lt"/>
                <a:cs typeface="Calibri Light"/>
              </a:rPr>
              <a:t>Factors in model selection: low computational cost: Densenet201 (1.0), VGG19 (1.1), VGG16 (0.9), Resnet50 (0.7) and InceptionV3 (0.5).</a:t>
            </a:r>
            <a:endParaRPr lang="en-US" sz="2600">
              <a:latin typeface="Calibri Light"/>
              <a:ea typeface="+mn-lt"/>
              <a:cs typeface="+mn-lt"/>
            </a:endParaRPr>
          </a:p>
        </p:txBody>
      </p:sp>
    </p:spTree>
    <p:extLst>
      <p:ext uri="{BB962C8B-B14F-4D97-AF65-F5344CB8AC3E}">
        <p14:creationId xmlns:p14="http://schemas.microsoft.com/office/powerpoint/2010/main" val="3756652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ea typeface="+mj-lt"/>
                <a:cs typeface="+mj-lt"/>
              </a:rPr>
              <a:t>Conclusion</a:t>
            </a:r>
            <a:endParaRPr lang="en-US">
              <a:ea typeface="+mj-lt"/>
              <a:cs typeface="+mj-lt"/>
            </a:endParaRP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758522" y="1950086"/>
            <a:ext cx="10515600" cy="2787422"/>
          </a:xfrm>
        </p:spPr>
        <p:txBody>
          <a:bodyPr vert="horz" lIns="68580" tIns="34290" rIns="68580" bIns="34290" rtlCol="0" anchor="ctr">
            <a:normAutofit/>
          </a:bodyPr>
          <a:lstStyle/>
          <a:p>
            <a:pPr>
              <a:lnSpc>
                <a:spcPct val="120000"/>
              </a:lnSpc>
              <a:buFont typeface="Arial"/>
              <a:buChar char="•"/>
            </a:pPr>
            <a:r>
              <a:rPr lang="en-US" sz="2600">
                <a:latin typeface="Calibri Light"/>
                <a:ea typeface="Calibri Light"/>
                <a:cs typeface="Calibri Light"/>
              </a:rPr>
              <a:t>The classificat</a:t>
            </a:r>
            <a:r>
              <a:rPr lang="en-US" sz="2600">
                <a:latin typeface="Calibri Light"/>
                <a:cs typeface="Calibri Light"/>
              </a:rPr>
              <a:t>ion</a:t>
            </a:r>
            <a:r>
              <a:rPr lang="en-US" sz="2600">
                <a:latin typeface="Calibri Light"/>
                <a:ea typeface="Calibri Light"/>
                <a:cs typeface="Calibri Light"/>
              </a:rPr>
              <a:t> of breast cancer using the tools we have used will assist  the radiologists to prioritize and automate mammograms diagnosis . </a:t>
            </a:r>
            <a:endParaRPr lang="ar-EG" sz="2600">
              <a:latin typeface="Calibri Light"/>
              <a:ea typeface="Calibri Light"/>
              <a:cs typeface="Calibri Light"/>
            </a:endParaRPr>
          </a:p>
          <a:p>
            <a:pPr>
              <a:lnSpc>
                <a:spcPct val="120000"/>
              </a:lnSpc>
            </a:pPr>
            <a:r>
              <a:rPr lang="en-US" sz="2600">
                <a:latin typeface="Calibri Light"/>
                <a:ea typeface="Calibri Light"/>
                <a:cs typeface="Calibri Light"/>
              </a:rPr>
              <a:t>It will help patients to get early treatment, which may result in a reduced mortality rate in breast cancer cases.</a:t>
            </a:r>
            <a:endParaRPr lang="ar-EG" sz="2600">
              <a:latin typeface="Calibri Light"/>
              <a:ea typeface="Calibri Light"/>
              <a:cs typeface="Calibri Light"/>
            </a:endParaRPr>
          </a:p>
        </p:txBody>
      </p:sp>
    </p:spTree>
    <p:extLst>
      <p:ext uri="{BB962C8B-B14F-4D97-AF65-F5344CB8AC3E}">
        <p14:creationId xmlns:p14="http://schemas.microsoft.com/office/powerpoint/2010/main" val="3049449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E401F-49D2-936B-0C9D-3834B3B53E2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a:latin typeface="Avenir Next LT Pro"/>
              </a:rPr>
              <a:t>Future Work</a:t>
            </a: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492CF3C-86B9-0013-8384-764204416D83}"/>
              </a:ext>
            </a:extLst>
          </p:cNvPr>
          <p:cNvSpPr>
            <a:spLocks noGrp="1"/>
          </p:cNvSpPr>
          <p:nvPr>
            <p:ph idx="1"/>
          </p:nvPr>
        </p:nvSpPr>
        <p:spPr>
          <a:xfrm>
            <a:off x="838200" y="1929384"/>
            <a:ext cx="10515600" cy="4251960"/>
          </a:xfrm>
        </p:spPr>
        <p:txBody>
          <a:bodyPr vert="horz" lIns="91440" tIns="45720" rIns="91440" bIns="45720" rtlCol="0" anchor="t">
            <a:normAutofit/>
          </a:bodyPr>
          <a:lstStyle/>
          <a:p>
            <a:pPr>
              <a:lnSpc>
                <a:spcPct val="100000"/>
              </a:lnSpc>
            </a:pPr>
            <a:r>
              <a:rPr lang="en-US" sz="2600">
                <a:latin typeface="Calibri Light"/>
                <a:ea typeface="+mn-lt"/>
                <a:cs typeface="+mn-lt"/>
              </a:rPr>
              <a:t>The</a:t>
            </a:r>
            <a:r>
              <a:rPr lang="en-US" sz="2600">
                <a:latin typeface="Calibri Light"/>
                <a:cs typeface="Calibri"/>
              </a:rPr>
              <a:t> interest in improving CAD systems in mammography is clear since the disease  is  a  public  health  problem  with  high  rates  of  both  incidence  and mortality.</a:t>
            </a:r>
            <a:endParaRPr lang="en-US" sz="2600">
              <a:latin typeface="Calibri Light"/>
              <a:ea typeface="+mn-lt"/>
              <a:cs typeface="+mn-lt"/>
            </a:endParaRPr>
          </a:p>
          <a:p>
            <a:pPr>
              <a:lnSpc>
                <a:spcPct val="100000"/>
              </a:lnSpc>
            </a:pPr>
            <a:r>
              <a:rPr lang="en-US" sz="2600">
                <a:latin typeface="Calibri Light"/>
                <a:cs typeface="Calibri"/>
              </a:rPr>
              <a:t>TL performance evaluation in other datasets such as INbreast and Mias.</a:t>
            </a:r>
            <a:endParaRPr lang="en-US" sz="2600">
              <a:latin typeface="Calibri Light"/>
              <a:ea typeface="+mn-lt"/>
              <a:cs typeface="+mn-lt"/>
            </a:endParaRPr>
          </a:p>
          <a:p>
            <a:pPr>
              <a:lnSpc>
                <a:spcPct val="100000"/>
              </a:lnSpc>
            </a:pPr>
            <a:r>
              <a:rPr lang="en-US" sz="2600">
                <a:latin typeface="Calibri Light"/>
                <a:cs typeface="Calibri"/>
              </a:rPr>
              <a:t>Improve mammogram preprocessing using global contrast normalization (GCN), local contrast normalization, and Otsu’s threshold segmentation. </a:t>
            </a:r>
            <a:endParaRPr lang="en-US" sz="2600">
              <a:latin typeface="Calibri Light"/>
              <a:ea typeface="+mn-lt"/>
              <a:cs typeface="+mn-lt"/>
            </a:endParaRPr>
          </a:p>
        </p:txBody>
      </p:sp>
      <p:pic>
        <p:nvPicPr>
          <p:cNvPr id="5" name="Picture 7" descr="A picture containing text, device, meter&#10;&#10;Description automatically generated">
            <a:extLst>
              <a:ext uri="{FF2B5EF4-FFF2-40B4-BE49-F238E27FC236}">
                <a16:creationId xmlns:a16="http://schemas.microsoft.com/office/drawing/2014/main" id="{97492B7B-F4D0-74C5-9741-6BBB5DA545F8}"/>
              </a:ext>
            </a:extLst>
          </p:cNvPr>
          <p:cNvPicPr>
            <a:picLocks noChangeAspect="1"/>
          </p:cNvPicPr>
          <p:nvPr/>
        </p:nvPicPr>
        <p:blipFill>
          <a:blip r:embed="rId3"/>
          <a:stretch>
            <a:fillRect/>
          </a:stretch>
        </p:blipFill>
        <p:spPr>
          <a:xfrm>
            <a:off x="4323860" y="4989133"/>
            <a:ext cx="3563816" cy="1207502"/>
          </a:xfrm>
          <a:prstGeom prst="rect">
            <a:avLst/>
          </a:prstGeom>
        </p:spPr>
      </p:pic>
    </p:spTree>
    <p:extLst>
      <p:ext uri="{BB962C8B-B14F-4D97-AF65-F5344CB8AC3E}">
        <p14:creationId xmlns:p14="http://schemas.microsoft.com/office/powerpoint/2010/main" val="2114561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02013-1D76-7151-891B-C1DE3397E24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latin typeface="Avenir Next LT Pro"/>
              </a:rPr>
              <a:t>Future </a:t>
            </a:r>
            <a:r>
              <a:rPr lang="en-US" sz="5400">
                <a:latin typeface="Avenir Next LT Pro"/>
              </a:rPr>
              <a:t>Work</a:t>
            </a:r>
            <a:endParaRPr lang="en-US" sz="5400" b="1" kern="1200">
              <a:latin typeface="Avenir Next LT Pro"/>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D0082FB-8096-9E29-3BA1-4AA0AFD50E09}"/>
              </a:ext>
            </a:extLst>
          </p:cNvPr>
          <p:cNvSpPr>
            <a:spLocks noGrp="1"/>
          </p:cNvSpPr>
          <p:nvPr>
            <p:ph type="body" sz="half" idx="2"/>
          </p:nvPr>
        </p:nvSpPr>
        <p:spPr>
          <a:xfrm>
            <a:off x="584200" y="1841462"/>
            <a:ext cx="11287368" cy="4691574"/>
          </a:xfrm>
        </p:spPr>
        <p:txBody>
          <a:bodyPr vert="horz" lIns="91440" tIns="45720" rIns="91440" bIns="45720" rtlCol="0" anchor="t">
            <a:normAutofit lnSpcReduction="10000"/>
          </a:bodyPr>
          <a:lstStyle/>
          <a:p>
            <a:pPr marL="285750" indent="-285750">
              <a:lnSpc>
                <a:spcPct val="120000"/>
              </a:lnSpc>
              <a:buFont typeface="Arial" panose="020B0604020202020204" pitchFamily="34" charset="0"/>
              <a:buChar char="•"/>
            </a:pPr>
            <a:r>
              <a:rPr lang="en-US" sz="2600">
                <a:latin typeface="Calibri Light"/>
                <a:ea typeface="+mn-lt"/>
                <a:cs typeface="Calibri Light"/>
              </a:rPr>
              <a:t>Removal of artifacts (tags on x-rays, black backgrounds) using Computer Vision.</a:t>
            </a:r>
            <a:endParaRPr lang="en-US" sz="2600">
              <a:latin typeface="Avenir Next LT Pro"/>
              <a:ea typeface="+mn-lt"/>
              <a:cs typeface="Calibri Light"/>
            </a:endParaRPr>
          </a:p>
          <a:p>
            <a:pPr marL="342900" indent="-342900">
              <a:lnSpc>
                <a:spcPct val="120000"/>
              </a:lnSpc>
              <a:buFont typeface="Arial,Sans-Serif" panose="020B0604020202020204" pitchFamily="34" charset="0"/>
              <a:buChar char="•"/>
            </a:pPr>
            <a:endParaRPr lang="en-US" sz="2200">
              <a:latin typeface="Calibri Light"/>
              <a:ea typeface="+mn-lt"/>
              <a:cs typeface="Calibri Light"/>
            </a:endParaRPr>
          </a:p>
          <a:p>
            <a:pPr marL="342900" indent="-342900">
              <a:lnSpc>
                <a:spcPct val="120000"/>
              </a:lnSpc>
              <a:buFont typeface="Arial,Sans-Serif" panose="020B0604020202020204" pitchFamily="34" charset="0"/>
              <a:buChar char="•"/>
            </a:pPr>
            <a:endParaRPr lang="en-US" sz="2200">
              <a:latin typeface="Calibri Light"/>
              <a:ea typeface="+mn-lt"/>
              <a:cs typeface="Calibri Light"/>
            </a:endParaRPr>
          </a:p>
          <a:p>
            <a:pPr marL="342900" indent="-342900">
              <a:lnSpc>
                <a:spcPct val="120000"/>
              </a:lnSpc>
              <a:buFont typeface="Arial,Sans-Serif" panose="020B0604020202020204" pitchFamily="34" charset="0"/>
              <a:buChar char="•"/>
            </a:pPr>
            <a:endParaRPr lang="en-US" sz="2600">
              <a:latin typeface="Calibri Light"/>
              <a:ea typeface="+mn-lt"/>
              <a:cs typeface="Calibri Light"/>
            </a:endParaRPr>
          </a:p>
          <a:p>
            <a:pPr marL="342900" indent="-342900">
              <a:lnSpc>
                <a:spcPct val="120000"/>
              </a:lnSpc>
              <a:buFont typeface="Arial,Sans-Serif" panose="020B0604020202020204" pitchFamily="34" charset="0"/>
              <a:buChar char="•"/>
            </a:pPr>
            <a:r>
              <a:rPr lang="en-US" sz="2600">
                <a:latin typeface="Calibri Light"/>
                <a:ea typeface="+mn-lt"/>
                <a:cs typeface="Calibri Light"/>
              </a:rPr>
              <a:t>Segmentation and feature extraction using ML techniques to help in the comparison between original ground truth of the mammogram and the model prediction. </a:t>
            </a:r>
            <a:endParaRPr lang="en-US" sz="2600">
              <a:latin typeface="Avenir Next LT Pro"/>
              <a:ea typeface="+mn-lt"/>
              <a:cs typeface="Calibri Light"/>
            </a:endParaRPr>
          </a:p>
          <a:p>
            <a:pPr marL="342900" indent="-342900">
              <a:lnSpc>
                <a:spcPct val="120000"/>
              </a:lnSpc>
              <a:buFont typeface="Arial,Sans-Serif" panose="020B0604020202020204" pitchFamily="34" charset="0"/>
              <a:buChar char="•"/>
            </a:pPr>
            <a:r>
              <a:rPr lang="en-US" sz="2600">
                <a:latin typeface="Calibri Light"/>
                <a:ea typeface="+mn-lt"/>
                <a:cs typeface="Calibri Light"/>
              </a:rPr>
              <a:t>It helps with the localization of the tumor and automates the usual process of contouring the tumor which is manually done by radiologists.</a:t>
            </a:r>
            <a:endParaRPr lang="en-US" sz="2600">
              <a:ea typeface="+mn-lt"/>
              <a:cs typeface="Calibri Light"/>
            </a:endParaRPr>
          </a:p>
        </p:txBody>
      </p:sp>
      <p:pic>
        <p:nvPicPr>
          <p:cNvPr id="5" name="Picture 5" descr="A picture containing timeline&#10;&#10;Description automatically generated">
            <a:extLst>
              <a:ext uri="{FF2B5EF4-FFF2-40B4-BE49-F238E27FC236}">
                <a16:creationId xmlns:a16="http://schemas.microsoft.com/office/drawing/2014/main" id="{4A91044C-61C8-67EA-01FB-66CA263A0D1C}"/>
              </a:ext>
            </a:extLst>
          </p:cNvPr>
          <p:cNvPicPr>
            <a:picLocks noChangeAspect="1"/>
          </p:cNvPicPr>
          <p:nvPr/>
        </p:nvPicPr>
        <p:blipFill rotWithShape="1">
          <a:blip r:embed="rId2"/>
          <a:srcRect l="193" t="9396" r="385" b="9396"/>
          <a:stretch/>
        </p:blipFill>
        <p:spPr>
          <a:xfrm>
            <a:off x="4949090" y="2526968"/>
            <a:ext cx="5532163" cy="1305237"/>
          </a:xfrm>
          <a:prstGeom prst="rect">
            <a:avLst/>
          </a:prstGeom>
        </p:spPr>
      </p:pic>
    </p:spTree>
    <p:extLst>
      <p:ext uri="{BB962C8B-B14F-4D97-AF65-F5344CB8AC3E}">
        <p14:creationId xmlns:p14="http://schemas.microsoft.com/office/powerpoint/2010/main" val="38259099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02013-1D76-7151-891B-C1DE3397E24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latin typeface="Avenir Next LT Pro"/>
              </a:rPr>
              <a:t>Future </a:t>
            </a:r>
            <a:r>
              <a:rPr lang="en-US" sz="5400">
                <a:latin typeface="Avenir Next LT Pro"/>
              </a:rPr>
              <a:t>Work</a:t>
            </a:r>
            <a:endParaRPr lang="en-US" sz="5400" b="1" kern="1200">
              <a:latin typeface="Avenir Next LT Pro"/>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D0082FB-8096-9E29-3BA1-4AA0AFD50E09}"/>
              </a:ext>
            </a:extLst>
          </p:cNvPr>
          <p:cNvSpPr>
            <a:spLocks noGrp="1"/>
          </p:cNvSpPr>
          <p:nvPr>
            <p:ph type="body" sz="half" idx="2"/>
          </p:nvPr>
        </p:nvSpPr>
        <p:spPr>
          <a:xfrm>
            <a:off x="838200" y="1929384"/>
            <a:ext cx="10515600" cy="4251960"/>
          </a:xfrm>
        </p:spPr>
        <p:txBody>
          <a:bodyPr vert="horz" lIns="91440" tIns="45720" rIns="91440" bIns="45720" rtlCol="0" anchor="t">
            <a:normAutofit/>
          </a:bodyPr>
          <a:lstStyle/>
          <a:p>
            <a:pPr marL="457200" indent="-457200">
              <a:buFont typeface="Arial" panose="020B0604020202020204" pitchFamily="34" charset="0"/>
              <a:buChar char="•"/>
            </a:pPr>
            <a:r>
              <a:rPr lang="en-US" sz="2600">
                <a:latin typeface="Calibri Light"/>
                <a:cs typeface="Calibri Light"/>
              </a:rPr>
              <a:t>Take</a:t>
            </a:r>
            <a:r>
              <a:rPr lang="en-US" sz="2600">
                <a:latin typeface="Calibri Light"/>
                <a:ea typeface="+mn-lt"/>
                <a:cs typeface="Calibri Light"/>
              </a:rPr>
              <a:t> advantage of the continuous updates in pretrained models to train our histopathology and mammogram datasets on other pretrained models to get the best accuracy and low computational cost.</a:t>
            </a:r>
            <a:endParaRPr lang="en-US" sz="2600">
              <a:ea typeface="+mn-lt"/>
              <a:cs typeface="Calibri Light"/>
            </a:endParaRPr>
          </a:p>
          <a:p>
            <a:pPr marL="342900" indent="-342900">
              <a:buFont typeface="Arial" panose="020B0604020202020204" pitchFamily="34" charset="0"/>
              <a:buChar char="•"/>
            </a:pPr>
            <a:endParaRPr lang="en-US" sz="2600">
              <a:latin typeface="Calibri Light"/>
              <a:ea typeface="+mn-lt"/>
              <a:cs typeface="+mn-lt"/>
            </a:endParaRPr>
          </a:p>
          <a:p>
            <a:pPr marL="342900" indent="-342900">
              <a:buChar char="•"/>
            </a:pPr>
            <a:endParaRPr lang="en-US" sz="2600">
              <a:latin typeface="Calibri Light"/>
              <a:cs typeface="Calibri" panose="020F0502020204030204"/>
            </a:endParaRPr>
          </a:p>
        </p:txBody>
      </p:sp>
      <p:pic>
        <p:nvPicPr>
          <p:cNvPr id="5" name="Picture 5" descr="Chart, line chart&#10;&#10;Description automatically generated">
            <a:extLst>
              <a:ext uri="{FF2B5EF4-FFF2-40B4-BE49-F238E27FC236}">
                <a16:creationId xmlns:a16="http://schemas.microsoft.com/office/drawing/2014/main" id="{F5A3CB74-61C4-FF05-0EBE-D351BB43E96B}"/>
              </a:ext>
            </a:extLst>
          </p:cNvPr>
          <p:cNvPicPr>
            <a:picLocks noChangeAspect="1"/>
          </p:cNvPicPr>
          <p:nvPr/>
        </p:nvPicPr>
        <p:blipFill>
          <a:blip r:embed="rId2"/>
          <a:stretch>
            <a:fillRect/>
          </a:stretch>
        </p:blipFill>
        <p:spPr>
          <a:xfrm>
            <a:off x="836246" y="3199004"/>
            <a:ext cx="10089660" cy="3234454"/>
          </a:xfrm>
          <a:prstGeom prst="rect">
            <a:avLst/>
          </a:prstGeom>
        </p:spPr>
      </p:pic>
    </p:spTree>
    <p:extLst>
      <p:ext uri="{BB962C8B-B14F-4D97-AF65-F5344CB8AC3E}">
        <p14:creationId xmlns:p14="http://schemas.microsoft.com/office/powerpoint/2010/main" val="2690971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4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58" name="Freeform: Shape 5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55" name="Freeform: Shape 5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8E00CF-7D86-3D63-CF49-B241C4D5D7E6}"/>
              </a:ext>
            </a:extLst>
          </p:cNvPr>
          <p:cNvSpPr>
            <a:spLocks noGrp="1"/>
          </p:cNvSpPr>
          <p:nvPr>
            <p:ph type="ctrTitle"/>
          </p:nvPr>
        </p:nvSpPr>
        <p:spPr>
          <a:xfrm>
            <a:off x="457201" y="723406"/>
            <a:ext cx="3234018" cy="3826728"/>
          </a:xfrm>
        </p:spPr>
        <p:txBody>
          <a:bodyPr anchor="b">
            <a:normAutofit/>
          </a:bodyPr>
          <a:lstStyle/>
          <a:p>
            <a:r>
              <a:rPr lang="en-US" sz="6400"/>
              <a:t>Thank You</a:t>
            </a:r>
          </a:p>
        </p:txBody>
      </p:sp>
      <p:pic>
        <p:nvPicPr>
          <p:cNvPr id="24" name="Graphic 6" descr="Handshake">
            <a:extLst>
              <a:ext uri="{FF2B5EF4-FFF2-40B4-BE49-F238E27FC236}">
                <a16:creationId xmlns:a16="http://schemas.microsoft.com/office/drawing/2014/main" id="{9AF921A6-11E8-0743-574E-A89DE4E4C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6390" y="643469"/>
            <a:ext cx="5571062" cy="5571062"/>
          </a:xfrm>
          <a:prstGeom prst="rect">
            <a:avLst/>
          </a:prstGeom>
        </p:spPr>
      </p:pic>
    </p:spTree>
    <p:extLst>
      <p:ext uri="{BB962C8B-B14F-4D97-AF65-F5344CB8AC3E}">
        <p14:creationId xmlns:p14="http://schemas.microsoft.com/office/powerpoint/2010/main" val="46851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ea typeface="+mj-lt"/>
                <a:cs typeface="+mj-lt"/>
              </a:rPr>
              <a:t>References</a:t>
            </a:r>
            <a:endParaRPr lang="en-US"/>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838200" y="1929384"/>
            <a:ext cx="10515600" cy="4251960"/>
          </a:xfrm>
        </p:spPr>
        <p:txBody>
          <a:bodyPr vert="horz" lIns="68580" tIns="34290" rIns="68580" bIns="34290" rtlCol="0" anchor="ctr">
            <a:normAutofit/>
          </a:bodyPr>
          <a:lstStyle/>
          <a:p>
            <a:pPr marL="0" indent="0" algn="just">
              <a:lnSpc>
                <a:spcPct val="120000"/>
              </a:lnSpc>
              <a:buNone/>
            </a:pPr>
            <a:r>
              <a:rPr lang="en-US" sz="2400">
                <a:latin typeface="Calibri Light"/>
                <a:ea typeface="+mn-lt"/>
                <a:cs typeface="+mn-lt"/>
              </a:rPr>
              <a:t>[1] Sarker, I.H., 2021. Deep learning: a comprehensive overview on techniques, taxonomy, applications and research directions. SN Computer Science, 2(6), pp.1-20.</a:t>
            </a:r>
          </a:p>
          <a:p>
            <a:pPr marL="0" indent="0" algn="just">
              <a:lnSpc>
                <a:spcPct val="120000"/>
              </a:lnSpc>
              <a:buNone/>
            </a:pPr>
            <a:r>
              <a:rPr lang="en-US" sz="2400">
                <a:latin typeface="Calibri Light"/>
                <a:cs typeface="Calibri" panose="020F0502020204030204"/>
              </a:rPr>
              <a:t>[2] Alom, M.Z., Taha, T.M., </a:t>
            </a:r>
            <a:r>
              <a:rPr lang="en-US" sz="2400" err="1">
                <a:latin typeface="Calibri Light"/>
                <a:cs typeface="Calibri" panose="020F0502020204030204"/>
              </a:rPr>
              <a:t>Yakopcic</a:t>
            </a:r>
            <a:r>
              <a:rPr lang="en-US" sz="2400">
                <a:latin typeface="Calibri Light"/>
                <a:cs typeface="Calibri" panose="020F0502020204030204"/>
              </a:rPr>
              <a:t>, C., Westberg, S., </a:t>
            </a:r>
            <a:r>
              <a:rPr lang="en-US" sz="2400" err="1">
                <a:latin typeface="Calibri Light"/>
                <a:cs typeface="Calibri" panose="020F0502020204030204"/>
              </a:rPr>
              <a:t>Sidike</a:t>
            </a:r>
            <a:r>
              <a:rPr lang="en-US" sz="2400">
                <a:latin typeface="Calibri Light"/>
                <a:cs typeface="Calibri" panose="020F0502020204030204"/>
              </a:rPr>
              <a:t>, P., Nasrin, M.S., Hasan, M., Van Essen, B.C., Awwal, A.A. and Asari, V.K., 2019. A state-of-the-art survey on deep learning theory and architectures. Electronics, 8(3), p.292.</a:t>
            </a:r>
            <a:endParaRPr lang="en-US">
              <a:latin typeface="Calibri Light"/>
              <a:cs typeface="Calibri Light"/>
            </a:endParaRPr>
          </a:p>
          <a:p>
            <a:pPr marL="0" indent="0" algn="just">
              <a:lnSpc>
                <a:spcPct val="120000"/>
              </a:lnSpc>
              <a:buNone/>
            </a:pPr>
            <a:r>
              <a:rPr lang="en-US" sz="2400">
                <a:latin typeface="Calibri Light"/>
                <a:cs typeface="Calibri" panose="020F0502020204030204"/>
              </a:rPr>
              <a:t>[3] Sha, Z., Hu, L. and </a:t>
            </a:r>
            <a:r>
              <a:rPr lang="en-US" sz="2400" err="1">
                <a:latin typeface="Calibri Light"/>
                <a:cs typeface="Calibri" panose="020F0502020204030204"/>
              </a:rPr>
              <a:t>Rouyendegh</a:t>
            </a:r>
            <a:r>
              <a:rPr lang="en-US" sz="2400">
                <a:latin typeface="Calibri Light"/>
                <a:cs typeface="Calibri" panose="020F0502020204030204"/>
              </a:rPr>
              <a:t>, B.D., 2020. Deep learning and optimization algorithms for automatic breast cancer detection. International Journal of Imaging Systems and Technology, 30(2), pp.495-50</a:t>
            </a:r>
            <a:r>
              <a:rPr lang="en-US" sz="2400">
                <a:cs typeface="Calibri" panose="020F0502020204030204"/>
              </a:rPr>
              <a:t>6.</a:t>
            </a:r>
            <a:endParaRPr lang="en-US"/>
          </a:p>
          <a:p>
            <a:pPr marL="0" indent="0" algn="just">
              <a:lnSpc>
                <a:spcPct val="120000"/>
              </a:lnSpc>
              <a:buNone/>
            </a:pPr>
            <a:endParaRPr lang="en-US" sz="2400">
              <a:cs typeface="Calibri" panose="020F0502020204030204"/>
            </a:endParaRPr>
          </a:p>
        </p:txBody>
      </p:sp>
    </p:spTree>
    <p:extLst>
      <p:ext uri="{BB962C8B-B14F-4D97-AF65-F5344CB8AC3E}">
        <p14:creationId xmlns:p14="http://schemas.microsoft.com/office/powerpoint/2010/main" val="4430610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latin typeface="Avenir Next LT Pro"/>
                <a:ea typeface="+mj-lt"/>
                <a:cs typeface="+mj-lt"/>
              </a:rPr>
              <a:t>References</a:t>
            </a:r>
            <a:endParaRPr lang="en-US">
              <a:latin typeface="Avenir Next LT Pro"/>
            </a:endParaRP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838200" y="1929384"/>
            <a:ext cx="10515600" cy="4251960"/>
          </a:xfrm>
        </p:spPr>
        <p:txBody>
          <a:bodyPr vert="horz" lIns="68580" tIns="34290" rIns="68580" bIns="34290" rtlCol="0" anchor="ctr">
            <a:normAutofit fontScale="92500" lnSpcReduction="10000"/>
          </a:bodyPr>
          <a:lstStyle/>
          <a:p>
            <a:pPr marL="0" indent="0" algn="just">
              <a:lnSpc>
                <a:spcPct val="120000"/>
              </a:lnSpc>
              <a:buNone/>
            </a:pPr>
            <a:r>
              <a:rPr lang="en-US" sz="2400">
                <a:latin typeface="Avenir Next LT Pro"/>
                <a:ea typeface="+mn-lt"/>
                <a:cs typeface="+mn-lt"/>
              </a:rPr>
              <a:t>[4] </a:t>
            </a:r>
            <a:r>
              <a:rPr lang="en-US" sz="2400" err="1">
                <a:latin typeface="Avenir Next LT Pro"/>
                <a:ea typeface="+mn-lt"/>
                <a:cs typeface="+mn-lt"/>
              </a:rPr>
              <a:t>Gulum</a:t>
            </a:r>
            <a:r>
              <a:rPr lang="en-US" sz="2400">
                <a:latin typeface="Avenir Next LT Pro"/>
                <a:ea typeface="+mn-lt"/>
                <a:cs typeface="+mn-lt"/>
              </a:rPr>
              <a:t>, M.A., Trombley, C.M. and </a:t>
            </a:r>
            <a:r>
              <a:rPr lang="en-US" sz="2400" err="1">
                <a:latin typeface="Avenir Next LT Pro"/>
                <a:ea typeface="+mn-lt"/>
                <a:cs typeface="+mn-lt"/>
              </a:rPr>
              <a:t>Kantardzic</a:t>
            </a:r>
            <a:r>
              <a:rPr lang="en-US" sz="2400">
                <a:latin typeface="Avenir Next LT Pro"/>
                <a:ea typeface="+mn-lt"/>
                <a:cs typeface="+mn-lt"/>
              </a:rPr>
              <a:t>, M., 2021. A review of explainable deep learning cancer detection models in medical imaging. Applied Sciences, 11(10), p.4573.</a:t>
            </a:r>
            <a:endParaRPr lang="en-US">
              <a:latin typeface="Avenir Next LT Pro"/>
              <a:cs typeface="Calibri"/>
            </a:endParaRPr>
          </a:p>
          <a:p>
            <a:pPr marL="0" indent="0" algn="just">
              <a:lnSpc>
                <a:spcPct val="120000"/>
              </a:lnSpc>
              <a:buNone/>
            </a:pPr>
            <a:r>
              <a:rPr lang="en-US" sz="2400">
                <a:latin typeface="Avenir Next LT Pro"/>
                <a:cs typeface="Calibri" panose="020F0502020204030204"/>
              </a:rPr>
              <a:t>[5] Tang, J., </a:t>
            </a:r>
            <a:r>
              <a:rPr lang="en-US" sz="2400" err="1">
                <a:latin typeface="Avenir Next LT Pro"/>
                <a:cs typeface="Calibri" panose="020F0502020204030204"/>
              </a:rPr>
              <a:t>Rangayyan</a:t>
            </a:r>
            <a:r>
              <a:rPr lang="en-US" sz="2400">
                <a:latin typeface="Avenir Next LT Pro"/>
                <a:cs typeface="Calibri" panose="020F0502020204030204"/>
              </a:rPr>
              <a:t>, R.M., Xu, J., El Naqa, I. and Yang, Y., 2009. Computer-aided detection and diagnosis of breast cancer with mammography: recent advances. IEEE transactions on information technology in biomedicine, 13(2), pp.236-251.</a:t>
            </a:r>
            <a:endParaRPr lang="en-US">
              <a:latin typeface="Avenir Next LT Pro"/>
              <a:cs typeface="Calibri"/>
            </a:endParaRPr>
          </a:p>
          <a:p>
            <a:pPr marL="0" indent="0" algn="just">
              <a:lnSpc>
                <a:spcPct val="120000"/>
              </a:lnSpc>
              <a:buNone/>
            </a:pPr>
            <a:r>
              <a:rPr lang="en-US" sz="2400">
                <a:latin typeface="Avenir Next LT Pro"/>
                <a:cs typeface="Calibri" panose="020F0502020204030204"/>
              </a:rPr>
              <a:t>[6] Rashmi</a:t>
            </a:r>
            <a:r>
              <a:rPr lang="en-US" sz="2400">
                <a:latin typeface="Avenir Next LT Pro"/>
                <a:ea typeface="+mn-lt"/>
                <a:cs typeface="+mn-lt"/>
              </a:rPr>
              <a:t>, R., Prasad, K. and Udupa, C.B.K., 2022. Breast histopathological image analysis using image processing techniques for diagnostic </a:t>
            </a:r>
            <a:r>
              <a:rPr lang="en-US" sz="2400" err="1">
                <a:latin typeface="Avenir Next LT Pro"/>
                <a:ea typeface="+mn-lt"/>
                <a:cs typeface="+mn-lt"/>
              </a:rPr>
              <a:t>puposes</a:t>
            </a:r>
            <a:r>
              <a:rPr lang="en-US" sz="2400">
                <a:latin typeface="Avenir Next LT Pro"/>
                <a:ea typeface="+mn-lt"/>
                <a:cs typeface="+mn-lt"/>
              </a:rPr>
              <a:t>: A methodological review. Journal of Medical Systems, 46(1), pp.1-24.</a:t>
            </a:r>
            <a:endParaRPr lang="en-US">
              <a:latin typeface="Avenir Next LT Pro"/>
              <a:ea typeface="+mn-lt"/>
              <a:cs typeface="+mn-lt"/>
            </a:endParaRPr>
          </a:p>
        </p:txBody>
      </p:sp>
    </p:spTree>
    <p:extLst>
      <p:ext uri="{BB962C8B-B14F-4D97-AF65-F5344CB8AC3E}">
        <p14:creationId xmlns:p14="http://schemas.microsoft.com/office/powerpoint/2010/main" val="1130028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latin typeface="Avenir Next LT Pro"/>
                <a:ea typeface="+mj-lt"/>
                <a:cs typeface="+mj-lt"/>
              </a:rPr>
              <a:t>References </a:t>
            </a:r>
            <a:endParaRPr lang="en-US">
              <a:latin typeface="Avenir Next LT Pro"/>
            </a:endParaRP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838200" y="1929384"/>
            <a:ext cx="10515600" cy="4496375"/>
          </a:xfrm>
        </p:spPr>
        <p:txBody>
          <a:bodyPr vert="horz" lIns="68580" tIns="34290" rIns="68580" bIns="34290" rtlCol="0" anchor="ctr">
            <a:normAutofit fontScale="92500" lnSpcReduction="10000"/>
          </a:bodyPr>
          <a:lstStyle/>
          <a:p>
            <a:pPr marL="0" indent="0" algn="just">
              <a:lnSpc>
                <a:spcPct val="120000"/>
              </a:lnSpc>
              <a:buNone/>
            </a:pPr>
            <a:r>
              <a:rPr lang="en-US" sz="2400">
                <a:latin typeface="Avenir Next LT Pro"/>
                <a:ea typeface="+mn-lt"/>
                <a:cs typeface="+mn-lt"/>
              </a:rPr>
              <a:t>[7]   </a:t>
            </a:r>
            <a:r>
              <a:rPr lang="en-US" sz="2400">
                <a:ea typeface="+mn-lt"/>
                <a:cs typeface="+mn-lt"/>
                <a:hlinkClick r:id="rId2"/>
              </a:rPr>
              <a:t>[National Breast Cancer Foundation</a:t>
            </a:r>
            <a:endParaRPr lang="en-US" sz="2400">
              <a:ea typeface="+mn-lt"/>
              <a:cs typeface="+mn-lt"/>
            </a:endParaRPr>
          </a:p>
          <a:p>
            <a:pPr marL="0" indent="0" algn="just">
              <a:lnSpc>
                <a:spcPct val="120000"/>
              </a:lnSpc>
              <a:buNone/>
            </a:pPr>
            <a:r>
              <a:rPr lang="en-US" sz="2400">
                <a:solidFill>
                  <a:srgbClr val="202124"/>
                </a:solidFill>
                <a:latin typeface="Avenir Next LT Pro"/>
                <a:cs typeface="Calibri"/>
              </a:rPr>
              <a:t>[8] </a:t>
            </a:r>
            <a:r>
              <a:rPr lang="en-US" sz="2400">
                <a:ea typeface="+mn-lt"/>
                <a:cs typeface="+mn-lt"/>
                <a:hlinkClick r:id="rId3"/>
              </a:rPr>
              <a:t>Rethinking the Inception Architecture for Computer Vision"</a:t>
            </a:r>
            <a:r>
              <a:rPr lang="en-US" sz="2400">
                <a:solidFill>
                  <a:srgbClr val="202124"/>
                </a:solidFill>
                <a:ea typeface="+mn-lt"/>
                <a:cs typeface="+mn-lt"/>
              </a:rPr>
              <a:t> by Szegedy, et. Al.</a:t>
            </a:r>
            <a:endParaRPr lang="en-US" sz="2400">
              <a:solidFill>
                <a:srgbClr val="202124"/>
              </a:solidFill>
              <a:latin typeface="Avenir Next LT Pro"/>
              <a:cs typeface="Calibri"/>
            </a:endParaRPr>
          </a:p>
          <a:p>
            <a:pPr marL="0" indent="0" algn="just">
              <a:lnSpc>
                <a:spcPct val="120000"/>
              </a:lnSpc>
              <a:buNone/>
            </a:pPr>
            <a:r>
              <a:rPr lang="en-US" sz="2400">
                <a:latin typeface="Avenir Next LT Pro"/>
                <a:cs typeface="Calibri" panose="020F0502020204030204"/>
              </a:rPr>
              <a:t>[9] What</a:t>
            </a:r>
            <a:r>
              <a:rPr lang="en-US" sz="2400">
                <a:latin typeface="Avenir Next LT Pro"/>
                <a:ea typeface="+mn-lt"/>
                <a:cs typeface="+mn-lt"/>
              </a:rPr>
              <a:t> is cancer? National Cancer Institute. (n.d.). Retrieved March 20, 2022, from </a:t>
            </a:r>
            <a:r>
              <a:rPr lang="en-US" sz="2400">
                <a:latin typeface="Avenir Next LT Pro"/>
                <a:ea typeface="+mn-lt"/>
                <a:cs typeface="+mn-lt"/>
                <a:hlinkClick r:id="rId4"/>
              </a:rPr>
              <a:t>https://www.cancer.gov/about-cancer/understanding/what-is-cancer</a:t>
            </a:r>
            <a:endParaRPr lang="en-US" sz="2400">
              <a:latin typeface="Avenir Next LT Pro"/>
              <a:ea typeface="+mn-lt"/>
              <a:cs typeface="+mn-lt"/>
            </a:endParaRPr>
          </a:p>
          <a:p>
            <a:pPr marL="0" indent="0" algn="just">
              <a:lnSpc>
                <a:spcPct val="120000"/>
              </a:lnSpc>
              <a:buNone/>
            </a:pPr>
            <a:r>
              <a:rPr lang="en-US" sz="2400">
                <a:latin typeface="Avenir Next LT Pro"/>
                <a:cs typeface="Calibri" panose="020F0502020204030204"/>
              </a:rPr>
              <a:t>[10] World Health Organization. (n.d.). Cancer. World Health Organization. Retrieved March 20, 2022, from </a:t>
            </a:r>
            <a:r>
              <a:rPr lang="en-US" sz="2400">
                <a:latin typeface="Avenir Next LT Pro"/>
                <a:cs typeface="Calibri" panose="020F0502020204030204"/>
                <a:hlinkClick r:id="rId5"/>
              </a:rPr>
              <a:t>https://www.who.int/news-room/fact-sheets/detail/cancer</a:t>
            </a:r>
            <a:r>
              <a:rPr lang="en-US" sz="2400">
                <a:latin typeface="Avenir Next LT Pro"/>
                <a:cs typeface="Calibri" panose="020F0502020204030204"/>
              </a:rPr>
              <a:t>.</a:t>
            </a:r>
            <a:endParaRPr lang="en-US">
              <a:latin typeface="Avenir Next LT Pro"/>
              <a:cs typeface="Calibri"/>
            </a:endParaRPr>
          </a:p>
          <a:p>
            <a:pPr marL="0" indent="0" algn="just">
              <a:lnSpc>
                <a:spcPct val="120000"/>
              </a:lnSpc>
              <a:buNone/>
            </a:pPr>
            <a:r>
              <a:rPr lang="en-US" sz="2400">
                <a:latin typeface="Avenir Next LT Pro"/>
                <a:cs typeface="Calibri" panose="020F0502020204030204"/>
              </a:rPr>
              <a:t>[11] Esserman LJ, Joe BN. Diagnostic evaluation of suspected breast cancer. UpToDate. 2021. Accessed at </a:t>
            </a:r>
            <a:r>
              <a:rPr lang="en-US" sz="2400">
                <a:latin typeface="Avenir Next LT Pro"/>
                <a:cs typeface="Calibri" panose="020F0502020204030204"/>
                <a:hlinkClick r:id="rId6"/>
              </a:rPr>
              <a:t>https://www.uptodate.com/contents/diagnostic-evaluation-of-suspected-breast-cancer</a:t>
            </a:r>
            <a:r>
              <a:rPr lang="en-US" sz="2400">
                <a:latin typeface="Avenir Next LT Pro"/>
                <a:cs typeface="Calibri" panose="020F0502020204030204"/>
              </a:rPr>
              <a:t> on September 29, 2021.</a:t>
            </a:r>
            <a:endParaRPr lang="en-US">
              <a:latin typeface="Avenir Next LT Pro"/>
            </a:endParaRPr>
          </a:p>
          <a:p>
            <a:pPr marL="0" indent="0" algn="just">
              <a:lnSpc>
                <a:spcPct val="120000"/>
              </a:lnSpc>
              <a:buNone/>
            </a:pPr>
            <a:endParaRPr lang="en-US" sz="2400">
              <a:latin typeface="Avenir Next LT Pro" panose="020B0504020202020204" pitchFamily="34" charset="0"/>
              <a:cs typeface="Calibri" panose="020F0502020204030204"/>
            </a:endParaRPr>
          </a:p>
        </p:txBody>
      </p:sp>
    </p:spTree>
    <p:extLst>
      <p:ext uri="{BB962C8B-B14F-4D97-AF65-F5344CB8AC3E}">
        <p14:creationId xmlns:p14="http://schemas.microsoft.com/office/powerpoint/2010/main" val="315449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B175-E481-40CC-854A-41E0C91D2516}"/>
              </a:ext>
            </a:extLst>
          </p:cNvPr>
          <p:cNvSpPr>
            <a:spLocks noGrp="1"/>
          </p:cNvSpPr>
          <p:nvPr>
            <p:ph type="title"/>
          </p:nvPr>
        </p:nvSpPr>
        <p:spPr>
          <a:xfrm>
            <a:off x="838200" y="290311"/>
            <a:ext cx="10515600" cy="1325563"/>
          </a:xfrm>
        </p:spPr>
        <p:txBody>
          <a:bodyPr>
            <a:normAutofit/>
          </a:bodyPr>
          <a:lstStyle/>
          <a:p>
            <a:r>
              <a:rPr lang="en-US" sz="5400">
                <a:ea typeface="+mj-lt"/>
                <a:cs typeface="+mj-lt"/>
              </a:rPr>
              <a:t>References </a:t>
            </a:r>
            <a:endParaRPr lang="en-US"/>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92F6E-3258-0EC5-4999-E951D7B672E1}"/>
              </a:ext>
            </a:extLst>
          </p:cNvPr>
          <p:cNvSpPr>
            <a:spLocks noGrp="1"/>
          </p:cNvSpPr>
          <p:nvPr>
            <p:ph idx="1"/>
          </p:nvPr>
        </p:nvSpPr>
        <p:spPr>
          <a:xfrm>
            <a:off x="838200" y="1929384"/>
            <a:ext cx="10515600" cy="4496375"/>
          </a:xfrm>
        </p:spPr>
        <p:txBody>
          <a:bodyPr vert="horz" lIns="68580" tIns="34290" rIns="68580" bIns="34290" rtlCol="0" anchor="ctr">
            <a:normAutofit fontScale="92500"/>
          </a:bodyPr>
          <a:lstStyle/>
          <a:p>
            <a:pPr marL="0" indent="0" algn="just">
              <a:lnSpc>
                <a:spcPct val="120000"/>
              </a:lnSpc>
              <a:buNone/>
            </a:pPr>
            <a:endParaRPr lang="en-US" sz="2400">
              <a:ea typeface="+mn-lt"/>
              <a:cs typeface="+mn-lt"/>
            </a:endParaRPr>
          </a:p>
          <a:p>
            <a:pPr marL="0" indent="0" algn="just">
              <a:lnSpc>
                <a:spcPct val="120000"/>
              </a:lnSpc>
              <a:buNone/>
            </a:pPr>
            <a:endParaRPr lang="en-US" sz="2400">
              <a:ea typeface="+mn-lt"/>
              <a:cs typeface="+mn-lt"/>
            </a:endParaRPr>
          </a:p>
          <a:p>
            <a:pPr marL="0" indent="0" algn="just">
              <a:lnSpc>
                <a:spcPct val="120000"/>
              </a:lnSpc>
              <a:buNone/>
            </a:pPr>
            <a:r>
              <a:rPr lang="en-US" sz="2400">
                <a:ea typeface="+mn-lt"/>
                <a:cs typeface="+mn-lt"/>
              </a:rPr>
              <a:t>[12] Helvie MA, Patterson SK. Chapter 11: Imaging Analysis: Mammography. In: Harris JR, Lippman ME, Morrow M, Osborne CK, eds. Diseases of the Breast. 5th ed. Philadelphia, Pa: Lippincott Williams &amp; Wilkins; 2014.</a:t>
            </a:r>
            <a:endParaRPr lang="en-US" sz="2400">
              <a:cs typeface="Calibri" panose="020F0502020204030204"/>
            </a:endParaRPr>
          </a:p>
          <a:p>
            <a:pPr marL="0" indent="0" algn="just">
              <a:lnSpc>
                <a:spcPct val="120000"/>
              </a:lnSpc>
              <a:buNone/>
            </a:pPr>
            <a:r>
              <a:rPr lang="en-US" sz="2400">
                <a:cs typeface="Calibri" panose="020F0502020204030204"/>
              </a:rPr>
              <a:t>[13] Venkataraman S, </a:t>
            </a:r>
            <a:r>
              <a:rPr lang="en-US" sz="2400" err="1">
                <a:cs typeface="Calibri" panose="020F0502020204030204"/>
              </a:rPr>
              <a:t>Slanetz</a:t>
            </a:r>
            <a:r>
              <a:rPr lang="en-US" sz="2400">
                <a:cs typeface="Calibri" panose="020F0502020204030204"/>
              </a:rPr>
              <a:t> PJ, Lee CI. Breast imaging for cancer screening: Mammography and ultrasonography. UpToDate. 2021. Accessed at</a:t>
            </a:r>
            <a:r>
              <a:rPr lang="en-US" sz="2400">
                <a:cs typeface="Calibri" panose="020F0502020204030204"/>
                <a:hlinkClick r:id="rId2"/>
              </a:rPr>
              <a:t>https://www.uptodate.com/contents/breast-imaging-for-cancer-screening-mammography-and-ultrasonography</a:t>
            </a:r>
            <a:r>
              <a:rPr lang="en-US" sz="2400">
                <a:cs typeface="Calibri" panose="020F0502020204030204"/>
              </a:rPr>
              <a:t> on September 29, 2021.</a:t>
            </a:r>
            <a:endParaRPr lang="en-US" sz="2400">
              <a:solidFill>
                <a:srgbClr val="202124"/>
              </a:solidFill>
              <a:cs typeface="Calibri"/>
            </a:endParaRPr>
          </a:p>
          <a:p>
            <a:pPr marL="0" indent="0" algn="just">
              <a:lnSpc>
                <a:spcPct val="120000"/>
              </a:lnSpc>
              <a:buNone/>
            </a:pPr>
            <a:endParaRPr lang="en-US" sz="2400" i="1">
              <a:cs typeface="Calibri"/>
            </a:endParaRPr>
          </a:p>
          <a:p>
            <a:pPr marL="0" indent="0" algn="just">
              <a:lnSpc>
                <a:spcPct val="120000"/>
              </a:lnSpc>
              <a:buNone/>
            </a:pPr>
            <a:endParaRPr lang="en-US" sz="2400">
              <a:cs typeface="Calibri" panose="020F0502020204030204"/>
            </a:endParaRPr>
          </a:p>
        </p:txBody>
      </p:sp>
    </p:spTree>
    <p:extLst>
      <p:ext uri="{BB962C8B-B14F-4D97-AF65-F5344CB8AC3E}">
        <p14:creationId xmlns:p14="http://schemas.microsoft.com/office/powerpoint/2010/main" val="1154861867"/>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D055A99-96F3-402D-B87E-9E6B506A0C73}" vid="{37C0B15B-42E8-4BD5-BAFD-C1D6AF28D3AB}"/>
    </a:ext>
  </a:extLst>
</a:theme>
</file>

<file path=ppt/theme/theme2.xml><?xml version="1.0" encoding="utf-8"?>
<a:theme xmlns:a="http://schemas.openxmlformats.org/drawingml/2006/main" name="Office Theme">
  <a:themeElements>
    <a:clrScheme name="baheya">
      <a:dk1>
        <a:sysClr val="windowText" lastClr="000000"/>
      </a:dk1>
      <a:lt1>
        <a:sysClr val="window" lastClr="FFFFFF"/>
      </a:lt1>
      <a:dk2>
        <a:srgbClr val="44546A"/>
      </a:dk2>
      <a:lt2>
        <a:srgbClr val="E7E6E6"/>
      </a:lt2>
      <a:accent1>
        <a:srgbClr val="FF6699"/>
      </a:accent1>
      <a:accent2>
        <a:srgbClr val="FF6699"/>
      </a:accent2>
      <a:accent3>
        <a:srgbClr val="A5A5A5"/>
      </a:accent3>
      <a:accent4>
        <a:srgbClr val="FFC000"/>
      </a:accent4>
      <a:accent5>
        <a:srgbClr val="5B9BD5"/>
      </a:accent5>
      <a:accent6>
        <a:srgbClr val="70AD47"/>
      </a:accent6>
      <a:hlink>
        <a:srgbClr val="0563C1"/>
      </a:hlink>
      <a:folHlink>
        <a:srgbClr val="954F72"/>
      </a:folHlink>
    </a:clrScheme>
    <a:fontScheme name="baheya">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935A8147-5DEA-47FC-B412-E679A36B347B}" vid="{B736A37C-B23A-449E-A303-F36FB5F504D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99</Slides>
  <Notes>16</Notes>
  <HiddenSlides>0</HiddenSlides>
  <ScaleCrop>false</ScaleCrop>
  <HeadingPairs>
    <vt:vector size="4" baseType="variant">
      <vt:variant>
        <vt:lpstr>Theme</vt:lpstr>
      </vt:variant>
      <vt:variant>
        <vt:i4>4</vt:i4>
      </vt:variant>
      <vt:variant>
        <vt:lpstr>Slide Titles</vt:lpstr>
      </vt:variant>
      <vt:variant>
        <vt:i4>99</vt:i4>
      </vt:variant>
    </vt:vector>
  </HeadingPairs>
  <TitlesOfParts>
    <vt:vector size="103" baseType="lpstr">
      <vt:lpstr>Theme1</vt:lpstr>
      <vt:lpstr>Office Theme</vt:lpstr>
      <vt:lpstr>Theme2</vt:lpstr>
      <vt:lpstr>1_Office Theme</vt:lpstr>
      <vt:lpstr>PowerPoint Presentation</vt:lpstr>
      <vt:lpstr>Breast Cancer Classification </vt:lpstr>
      <vt:lpstr>Project workflow</vt:lpstr>
      <vt:lpstr>Project Workflow </vt:lpstr>
      <vt:lpstr>Project Presentation</vt:lpstr>
      <vt:lpstr>   Outline </vt:lpstr>
      <vt:lpstr>Introduction</vt:lpstr>
      <vt:lpstr>Introduction</vt:lpstr>
      <vt:lpstr>What is Cancer ?</vt:lpstr>
      <vt:lpstr>Normal vs. Cancer Cells</vt:lpstr>
      <vt:lpstr>Types of Tumors</vt:lpstr>
      <vt:lpstr>Scope of Problem</vt:lpstr>
      <vt:lpstr>Why Breast Cancer ?</vt:lpstr>
      <vt:lpstr>Breast Cancer Statistics</vt:lpstr>
      <vt:lpstr>Breast Anatomy</vt:lpstr>
      <vt:lpstr>Breast Anatomy</vt:lpstr>
      <vt:lpstr>Types of breast cancer</vt:lpstr>
      <vt:lpstr>Breast Cancer Stages</vt:lpstr>
      <vt:lpstr>Breast Cancer Stages</vt:lpstr>
      <vt:lpstr>TNM staging system</vt:lpstr>
      <vt:lpstr>Tumor (T)</vt:lpstr>
      <vt:lpstr>Node (N)</vt:lpstr>
      <vt:lpstr>Metastasis (M)</vt:lpstr>
      <vt:lpstr>Stages of Breast Cancer</vt:lpstr>
      <vt:lpstr>Stage 0 “Carcinoma In Situ”</vt:lpstr>
      <vt:lpstr>Ductal Carcinoma In Situ (DCIS)</vt:lpstr>
      <vt:lpstr>Stage 1 Breast Cancer</vt:lpstr>
      <vt:lpstr>Stage 2 Breast Cancer</vt:lpstr>
      <vt:lpstr>Stage 3 Breast Cancer</vt:lpstr>
      <vt:lpstr>Stage 4 Breast Cancer</vt:lpstr>
      <vt:lpstr>Breast Cancer Imaging</vt:lpstr>
      <vt:lpstr>Breast Cancer Imaging</vt:lpstr>
      <vt:lpstr>Mammogram device</vt:lpstr>
      <vt:lpstr>Procedures of Mammogram</vt:lpstr>
      <vt:lpstr>Abnormalities in Mammograms</vt:lpstr>
      <vt:lpstr>Histopathology Diagnostics</vt:lpstr>
      <vt:lpstr>Scope of project </vt:lpstr>
      <vt:lpstr>  Scope of      project </vt:lpstr>
      <vt:lpstr>CAD System </vt:lpstr>
      <vt:lpstr>CAD Goals</vt:lpstr>
      <vt:lpstr>CAD Methodology </vt:lpstr>
      <vt:lpstr>Problem Background </vt:lpstr>
      <vt:lpstr>Problem  Background</vt:lpstr>
      <vt:lpstr>Deep learning</vt:lpstr>
      <vt:lpstr>Deep Learning</vt:lpstr>
      <vt:lpstr>Deep Learning </vt:lpstr>
      <vt:lpstr>Why Deep Learning?</vt:lpstr>
      <vt:lpstr>Why Deep Learning?</vt:lpstr>
      <vt:lpstr>Why Deep Learning?</vt:lpstr>
      <vt:lpstr>Deep Learning Workflow</vt:lpstr>
      <vt:lpstr>CNN</vt:lpstr>
      <vt:lpstr>Deep Learning Techniques</vt:lpstr>
      <vt:lpstr>Deep Learning Techniques</vt:lpstr>
      <vt:lpstr>PowerPoint Presentation</vt:lpstr>
      <vt:lpstr>Transfer Learning Approach</vt:lpstr>
      <vt:lpstr>Fine-tuning Vs. Pretraining</vt:lpstr>
      <vt:lpstr>VGG16</vt:lpstr>
      <vt:lpstr>InceptionV3</vt:lpstr>
      <vt:lpstr>Experimental results </vt:lpstr>
      <vt:lpstr>Experimental      Results </vt:lpstr>
      <vt:lpstr>Mammogram </vt:lpstr>
      <vt:lpstr>Mammogram Datasets</vt:lpstr>
      <vt:lpstr>DDSM Dataset</vt:lpstr>
      <vt:lpstr>DDSM Dataset Selection</vt:lpstr>
      <vt:lpstr>Pretrained Models Used</vt:lpstr>
      <vt:lpstr>Hyper-Parameters </vt:lpstr>
      <vt:lpstr>Accuracy Curves</vt:lpstr>
      <vt:lpstr>Loss Curves</vt:lpstr>
      <vt:lpstr>Confusion Matrices</vt:lpstr>
      <vt:lpstr>ROC Curves</vt:lpstr>
      <vt:lpstr>Classification Report </vt:lpstr>
      <vt:lpstr>K-fold Cross Validation </vt:lpstr>
      <vt:lpstr>5-fold Classification Report </vt:lpstr>
      <vt:lpstr>Results</vt:lpstr>
      <vt:lpstr>Histopathology </vt:lpstr>
      <vt:lpstr>Histopathology Datasets</vt:lpstr>
      <vt:lpstr>BreakHis Dataset </vt:lpstr>
      <vt:lpstr>BreakHis Dataset Selection</vt:lpstr>
      <vt:lpstr>Pretrained Models Used</vt:lpstr>
      <vt:lpstr>Hyper-Parameters</vt:lpstr>
      <vt:lpstr>Accuracy Curves</vt:lpstr>
      <vt:lpstr>Loss Curves</vt:lpstr>
      <vt:lpstr>Confusion Matrices</vt:lpstr>
      <vt:lpstr>ROC Curves</vt:lpstr>
      <vt:lpstr>Classification Report</vt:lpstr>
      <vt:lpstr>5-fold cross Validation</vt:lpstr>
      <vt:lpstr>Results</vt:lpstr>
      <vt:lpstr>Conclusion and Future Work</vt:lpstr>
      <vt:lpstr>Conclusion</vt:lpstr>
      <vt:lpstr>Conclusion</vt:lpstr>
      <vt:lpstr>Conclusion</vt:lpstr>
      <vt:lpstr>Future Work</vt:lpstr>
      <vt:lpstr>Future Work</vt:lpstr>
      <vt:lpstr>Future Work</vt:lpstr>
      <vt:lpstr>Thank You</vt:lpstr>
      <vt:lpstr>References</vt:lpstr>
      <vt:lpstr>References</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ti5a</dc:creator>
  <cp:revision>13</cp:revision>
  <dcterms:created xsi:type="dcterms:W3CDTF">2022-06-25T10:34:26Z</dcterms:created>
  <dcterms:modified xsi:type="dcterms:W3CDTF">2022-07-07T01:18:07Z</dcterms:modified>
</cp:coreProperties>
</file>